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79" r:id="rId4"/>
    <p:sldId id="280" r:id="rId5"/>
    <p:sldId id="281" r:id="rId6"/>
    <p:sldId id="260" r:id="rId7"/>
    <p:sldId id="262" r:id="rId8"/>
    <p:sldId id="264" r:id="rId9"/>
    <p:sldId id="265" r:id="rId10"/>
    <p:sldId id="266" r:id="rId11"/>
    <p:sldId id="263" r:id="rId12"/>
    <p:sldId id="259" r:id="rId13"/>
    <p:sldId id="275" r:id="rId14"/>
    <p:sldId id="276" r:id="rId15"/>
    <p:sldId id="267" r:id="rId16"/>
    <p:sldId id="277" r:id="rId17"/>
    <p:sldId id="270" r:id="rId18"/>
    <p:sldId id="273" r:id="rId19"/>
    <p:sldId id="278" r:id="rId20"/>
    <p:sldId id="268" r:id="rId21"/>
    <p:sldId id="269" r:id="rId22"/>
    <p:sldId id="274" r:id="rId2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178398-1B70-4727-8E96-831CB2543790}" type="datetimeFigureOut">
              <a:rPr lang="es-CO" smtClean="0"/>
              <a:t>29/12/2016</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DDEECE-BDD0-4E6D-B235-46CE4B271510}" type="slidenum">
              <a:rPr lang="es-CO" smtClean="0"/>
              <a:t>‹Nº›</a:t>
            </a:fld>
            <a:endParaRPr lang="es-CO"/>
          </a:p>
        </p:txBody>
      </p:sp>
    </p:spTree>
    <p:extLst>
      <p:ext uri="{BB962C8B-B14F-4D97-AF65-F5344CB8AC3E}">
        <p14:creationId xmlns:p14="http://schemas.microsoft.com/office/powerpoint/2010/main" val="39160316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2DDDEECE-BDD0-4E6D-B235-46CE4B271510}" type="slidenum">
              <a:rPr lang="es-CO" smtClean="0"/>
              <a:t>9</a:t>
            </a:fld>
            <a:endParaRPr lang="es-CO"/>
          </a:p>
        </p:txBody>
      </p:sp>
    </p:spTree>
    <p:extLst>
      <p:ext uri="{BB962C8B-B14F-4D97-AF65-F5344CB8AC3E}">
        <p14:creationId xmlns:p14="http://schemas.microsoft.com/office/powerpoint/2010/main" val="3746019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56C58EB4-66DB-4D44-9C27-D9601E24958D}" type="datetimeFigureOut">
              <a:rPr lang="es-CO" smtClean="0"/>
              <a:t>29/12/2016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1499843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56C58EB4-66DB-4D44-9C27-D9601E24958D}" type="datetimeFigureOut">
              <a:rPr lang="es-CO" smtClean="0"/>
              <a:t>29/12/2016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1856227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56C58EB4-66DB-4D44-9C27-D9601E24958D}" type="datetimeFigureOut">
              <a:rPr lang="es-CO" smtClean="0"/>
              <a:t>29/12/2016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30622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56C58EB4-66DB-4D44-9C27-D9601E24958D}" type="datetimeFigureOut">
              <a:rPr lang="es-CO" smtClean="0"/>
              <a:t>29/12/2016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766938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56C58EB4-66DB-4D44-9C27-D9601E24958D}" type="datetimeFigureOut">
              <a:rPr lang="es-CO" smtClean="0"/>
              <a:t>29/12/2016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286845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56C58EB4-66DB-4D44-9C27-D9601E24958D}" type="datetimeFigureOut">
              <a:rPr lang="es-CO" smtClean="0"/>
              <a:t>29/12/2016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3876103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6C58EB4-66DB-4D44-9C27-D9601E24958D}" type="datetimeFigureOut">
              <a:rPr lang="es-CO" smtClean="0"/>
              <a:t>29/12/2016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2361885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6C58EB4-66DB-4D44-9C27-D9601E24958D}" type="datetimeFigureOut">
              <a:rPr lang="es-CO" smtClean="0"/>
              <a:t>29/12/2016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277446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6C58EB4-66DB-4D44-9C27-D9601E24958D}" type="datetimeFigureOut">
              <a:rPr lang="es-CO" smtClean="0"/>
              <a:t>29/12/2016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593783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56C58EB4-66DB-4D44-9C27-D9601E24958D}" type="datetimeFigureOut">
              <a:rPr lang="es-CO" smtClean="0"/>
              <a:t>29/12/2016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1764203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56C58EB4-66DB-4D44-9C27-D9601E24958D}" type="datetimeFigureOut">
              <a:rPr lang="es-CO" smtClean="0"/>
              <a:t>29/12/2016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4D969DC-EC67-4A47-B2E9-7B756BA3F1E6}" type="slidenum">
              <a:rPr lang="es-CO" smtClean="0"/>
              <a:t>‹Nº›</a:t>
            </a:fld>
            <a:endParaRPr lang="es-CO"/>
          </a:p>
        </p:txBody>
      </p:sp>
    </p:spTree>
    <p:extLst>
      <p:ext uri="{BB962C8B-B14F-4D97-AF65-F5344CB8AC3E}">
        <p14:creationId xmlns:p14="http://schemas.microsoft.com/office/powerpoint/2010/main" val="1317897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C58EB4-66DB-4D44-9C27-D9601E24958D}" type="datetimeFigureOut">
              <a:rPr lang="es-CO" smtClean="0"/>
              <a:t>29/12/2016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D969DC-EC67-4A47-B2E9-7B756BA3F1E6}" type="slidenum">
              <a:rPr lang="es-CO" smtClean="0"/>
              <a:t>‹Nº›</a:t>
            </a:fld>
            <a:endParaRPr lang="es-CO"/>
          </a:p>
        </p:txBody>
      </p:sp>
    </p:spTree>
    <p:extLst>
      <p:ext uri="{BB962C8B-B14F-4D97-AF65-F5344CB8AC3E}">
        <p14:creationId xmlns:p14="http://schemas.microsoft.com/office/powerpoint/2010/main" val="3743455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703385"/>
            <a:ext cx="9144000" cy="1674055"/>
          </a:xfrm>
          <a:solidFill>
            <a:schemeClr val="bg1"/>
          </a:solidFill>
          <a:effectLst>
            <a:glow rad="228600">
              <a:schemeClr val="accent2">
                <a:satMod val="175000"/>
                <a:alpha val="40000"/>
              </a:schemeClr>
            </a:glow>
          </a:effectLst>
        </p:spPr>
        <p:txBody>
          <a:bodyPr>
            <a:normAutofit fontScale="90000"/>
          </a:bodyPr>
          <a:lstStyle/>
          <a:p>
            <a:r>
              <a:rPr lang="es-CO" b="1" dirty="0"/>
              <a:t>TRES PROFECIAS DE TIEMPO DENTRO DE OTRA PROFECÍA</a:t>
            </a:r>
          </a:p>
        </p:txBody>
      </p:sp>
      <p:sp>
        <p:nvSpPr>
          <p:cNvPr id="3" name="Subtítulo 2"/>
          <p:cNvSpPr>
            <a:spLocks noGrp="1"/>
          </p:cNvSpPr>
          <p:nvPr>
            <p:ph type="subTitle" idx="1"/>
          </p:nvPr>
        </p:nvSpPr>
        <p:spPr>
          <a:xfrm>
            <a:off x="1284849" y="6255026"/>
            <a:ext cx="9144000" cy="398992"/>
          </a:xfrm>
          <a:solidFill>
            <a:schemeClr val="bg1"/>
          </a:solidFill>
          <a:effectLst>
            <a:glow rad="228600">
              <a:srgbClr val="002060">
                <a:alpha val="40000"/>
              </a:srgbClr>
            </a:glow>
          </a:effectLst>
        </p:spPr>
        <p:txBody>
          <a:bodyPr>
            <a:noAutofit/>
          </a:bodyPr>
          <a:lstStyle/>
          <a:p>
            <a:r>
              <a:rPr lang="es-CO" sz="3200" b="1" dirty="0">
                <a:solidFill>
                  <a:srgbClr val="FF0000"/>
                </a:solidFill>
              </a:rPr>
              <a:t>¿CUÁL ES LA PROFECÍA MÁS EXTENSA DE LA BIBLIA?</a:t>
            </a:r>
          </a:p>
        </p:txBody>
      </p:sp>
      <p:pic>
        <p:nvPicPr>
          <p:cNvPr id="4" name="Imagen 3"/>
          <p:cNvPicPr>
            <a:picLocks noChangeAspect="1"/>
          </p:cNvPicPr>
          <p:nvPr/>
        </p:nvPicPr>
        <p:blipFill>
          <a:blip r:embed="rId2"/>
          <a:stretch>
            <a:fillRect/>
          </a:stretch>
        </p:blipFill>
        <p:spPr>
          <a:xfrm>
            <a:off x="4428098" y="2795953"/>
            <a:ext cx="3774997" cy="3101264"/>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1857102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04461" y="964233"/>
            <a:ext cx="10515600" cy="4772123"/>
          </a:xfrm>
          <a:solidFill>
            <a:schemeClr val="bg1"/>
          </a:solidFill>
          <a:effectLst>
            <a:glow rad="101600">
              <a:srgbClr val="002060">
                <a:alpha val="60000"/>
              </a:srgbClr>
            </a:glow>
          </a:effectLst>
        </p:spPr>
        <p:txBody>
          <a:bodyPr>
            <a:normAutofit/>
          </a:bodyPr>
          <a:lstStyle/>
          <a:p>
            <a:pPr marL="0" indent="0" algn="ctr">
              <a:buNone/>
            </a:pPr>
            <a:r>
              <a:rPr lang="es-CO" sz="3200" dirty="0"/>
              <a:t>En este mensaje analizaremos tres profecías de tiempo dentro de otra profecía, que Dios ha revelado en este tiempo, A través de la Biblia y el Espíritu de Profecía.</a:t>
            </a:r>
          </a:p>
          <a:p>
            <a:pPr marL="0" indent="0" algn="ctr">
              <a:buNone/>
            </a:pPr>
            <a:r>
              <a:rPr lang="es-CO" sz="3200" dirty="0">
                <a:solidFill>
                  <a:srgbClr val="FF0000"/>
                </a:solidFill>
                <a:effectLst>
                  <a:outerShdw blurRad="38100" dist="38100" dir="2700000" algn="tl">
                    <a:srgbClr val="000000">
                      <a:alpha val="43137"/>
                    </a:srgbClr>
                  </a:outerShdw>
                </a:effectLst>
              </a:rPr>
              <a:t>Seis mil años.</a:t>
            </a:r>
          </a:p>
          <a:p>
            <a:pPr marL="0" indent="0" algn="ctr">
              <a:buNone/>
            </a:pPr>
            <a:r>
              <a:rPr lang="es-CO" sz="3200" dirty="0">
                <a:solidFill>
                  <a:srgbClr val="FF0000"/>
                </a:solidFill>
                <a:effectLst>
                  <a:outerShdw blurRad="38100" dist="38100" dir="2700000" algn="tl">
                    <a:srgbClr val="000000">
                      <a:alpha val="43137"/>
                    </a:srgbClr>
                  </a:outerShdw>
                </a:effectLst>
              </a:rPr>
              <a:t>2300 días/años.</a:t>
            </a:r>
          </a:p>
          <a:p>
            <a:pPr marL="0" indent="0" algn="ctr">
              <a:buNone/>
            </a:pPr>
            <a:r>
              <a:rPr lang="es-CO" sz="3200" dirty="0">
                <a:solidFill>
                  <a:srgbClr val="FF0000"/>
                </a:solidFill>
                <a:effectLst>
                  <a:outerShdw blurRad="38100" dist="38100" dir="2700000" algn="tl">
                    <a:srgbClr val="000000">
                      <a:alpha val="43137"/>
                    </a:srgbClr>
                  </a:outerShdw>
                </a:effectLst>
              </a:rPr>
              <a:t>Setenta semanas. O sea 490 días/años. </a:t>
            </a:r>
          </a:p>
          <a:p>
            <a:pPr marL="0" indent="0" algn="ctr">
              <a:buNone/>
            </a:pPr>
            <a:r>
              <a:rPr lang="es-CO" sz="3200" dirty="0">
                <a:solidFill>
                  <a:srgbClr val="FF0000"/>
                </a:solidFill>
                <a:effectLst>
                  <a:outerShdw blurRad="38100" dist="38100" dir="2700000" algn="tl">
                    <a:srgbClr val="000000">
                      <a:alpha val="43137"/>
                    </a:srgbClr>
                  </a:outerShdw>
                </a:effectLst>
              </a:rPr>
              <a:t>Y 1260 días/años. </a:t>
            </a:r>
          </a:p>
        </p:txBody>
      </p:sp>
    </p:spTree>
    <p:extLst>
      <p:ext uri="{BB962C8B-B14F-4D97-AF65-F5344CB8AC3E}">
        <p14:creationId xmlns:p14="http://schemas.microsoft.com/office/powerpoint/2010/main" val="3301446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dirty="0"/>
              <a:t>Dios promete revelar sus secretos a sus hijos</a:t>
            </a:r>
          </a:p>
        </p:txBody>
      </p:sp>
      <p:sp>
        <p:nvSpPr>
          <p:cNvPr id="3" name="Marcador de contenido 2"/>
          <p:cNvSpPr>
            <a:spLocks noGrp="1"/>
          </p:cNvSpPr>
          <p:nvPr>
            <p:ph idx="1"/>
          </p:nvPr>
        </p:nvSpPr>
        <p:spPr>
          <a:xfrm>
            <a:off x="838200" y="1825625"/>
            <a:ext cx="10515600" cy="4773958"/>
          </a:xfrm>
          <a:solidFill>
            <a:schemeClr val="bg2"/>
          </a:solidFill>
          <a:effectLst>
            <a:glow rad="228600">
              <a:schemeClr val="tx1">
                <a:alpha val="40000"/>
              </a:schemeClr>
            </a:glow>
          </a:effectLst>
        </p:spPr>
        <p:txBody>
          <a:bodyPr>
            <a:normAutofit fontScale="85000" lnSpcReduction="10000"/>
          </a:bodyPr>
          <a:lstStyle/>
          <a:p>
            <a:pPr marL="0" indent="0">
              <a:buNone/>
            </a:pPr>
            <a:r>
              <a:rPr lang="es-CO" dirty="0">
                <a:solidFill>
                  <a:srgbClr val="FF0000"/>
                </a:solidFill>
              </a:rPr>
              <a:t>Juan 16:13:  </a:t>
            </a:r>
            <a:r>
              <a:rPr lang="es-CO" dirty="0"/>
              <a:t>“</a:t>
            </a:r>
            <a:r>
              <a:rPr lang="es-CO" dirty="0">
                <a:latin typeface="Agency FB" panose="020B0503020202020204" pitchFamily="34" charset="0"/>
              </a:rPr>
              <a:t>Pero cuando viniere aquel Espíritu de Verdad, [él] os guiará a toda [la] verdad; porque no hablará de sí mismo, sino que hablará todo lo que oyere, y os hará saber las cosas que han de venir</a:t>
            </a:r>
            <a:r>
              <a:rPr lang="es-CO" dirty="0"/>
              <a:t>”.</a:t>
            </a:r>
          </a:p>
          <a:p>
            <a:pPr marL="0" indent="0">
              <a:buNone/>
            </a:pPr>
            <a:r>
              <a:rPr lang="es-CO" dirty="0">
                <a:solidFill>
                  <a:srgbClr val="FF0000"/>
                </a:solidFill>
              </a:rPr>
              <a:t>Salmo 25:14: </a:t>
            </a:r>
            <a:r>
              <a:rPr lang="es-CO" dirty="0"/>
              <a:t>“</a:t>
            </a:r>
            <a:r>
              <a:rPr lang="es-CO" dirty="0">
                <a:latin typeface="Agency FB" panose="020B0503020202020204" pitchFamily="34" charset="0"/>
              </a:rPr>
              <a:t>El secreto del SEÑOR es para los que le temen; y a ellos hará conocer su pacto</a:t>
            </a:r>
            <a:r>
              <a:rPr lang="es-CO" dirty="0"/>
              <a:t>”.</a:t>
            </a:r>
          </a:p>
          <a:p>
            <a:pPr marL="0" indent="0">
              <a:buNone/>
            </a:pPr>
            <a:r>
              <a:rPr lang="es-CO" dirty="0">
                <a:solidFill>
                  <a:srgbClr val="FF0000"/>
                </a:solidFill>
              </a:rPr>
              <a:t>Amos 3:7: </a:t>
            </a:r>
            <a:r>
              <a:rPr lang="es-CO" dirty="0"/>
              <a:t>“</a:t>
            </a:r>
            <a:r>
              <a:rPr lang="es-CO" dirty="0">
                <a:latin typeface="Agency FB" panose="020B0503020202020204" pitchFamily="34" charset="0"/>
              </a:rPr>
              <a:t>Porque no hará nada el Señor DIOS, sin que revele su secreto a sus siervos los profetas</a:t>
            </a:r>
            <a:r>
              <a:rPr lang="es-CO" dirty="0"/>
              <a:t>”.</a:t>
            </a:r>
          </a:p>
          <a:p>
            <a:pPr marL="0" indent="0">
              <a:buNone/>
            </a:pPr>
            <a:r>
              <a:rPr lang="es-CO" dirty="0">
                <a:solidFill>
                  <a:srgbClr val="FF0000"/>
                </a:solidFill>
              </a:rPr>
              <a:t>2 Crónicas 20:20: </a:t>
            </a:r>
            <a:r>
              <a:rPr lang="es-CO" dirty="0"/>
              <a:t>“</a:t>
            </a:r>
            <a:r>
              <a:rPr lang="es-CO" dirty="0">
                <a:latin typeface="Agency FB" panose="020B0503020202020204" pitchFamily="34" charset="0"/>
              </a:rPr>
              <a:t>Creed al SEÑOR vuestro Dios, y seréis seguros; creed a sus profetas, y seréis prosperados</a:t>
            </a:r>
            <a:r>
              <a:rPr lang="es-CO" dirty="0"/>
              <a:t>”.</a:t>
            </a:r>
          </a:p>
          <a:p>
            <a:pPr marL="0" indent="0">
              <a:buNone/>
            </a:pPr>
            <a:r>
              <a:rPr lang="es-CO" dirty="0"/>
              <a:t>Nota: Es interesante notar que por muchos años habíamos creído que la profecía más extensa de la Biblia era la profecía de los 2300 días, pero Dios aquí nos está diciendo que, es la de los 6000 años.</a:t>
            </a:r>
            <a:r>
              <a:rPr lang="es-CO" dirty="0">
                <a:solidFill>
                  <a:srgbClr val="FF0000"/>
                </a:solidFill>
              </a:rPr>
              <a:t> judas 14 </a:t>
            </a:r>
            <a:r>
              <a:rPr lang="es-CO" dirty="0"/>
              <a:t>dice: “De ellos también profetizo Enoc, séptimo desde Adán, cuando dijo: El señor viene con santas decenas de millares”. (leer hasta el verso 16).</a:t>
            </a:r>
          </a:p>
          <a:p>
            <a:pPr marL="0" indent="0">
              <a:buNone/>
            </a:pPr>
            <a:r>
              <a:rPr lang="es-CO" dirty="0"/>
              <a:t>Nos preguntamos: ¿como supo Judas de esta profecía, dicha antes del diluvio, 70 años d. C? </a:t>
            </a:r>
            <a:r>
              <a:rPr lang="es-CO" dirty="0">
                <a:solidFill>
                  <a:srgbClr val="FF0000"/>
                </a:solidFill>
              </a:rPr>
              <a:t>Ver </a:t>
            </a:r>
            <a:r>
              <a:rPr lang="es-CO">
                <a:solidFill>
                  <a:srgbClr val="FF0000"/>
                </a:solidFill>
              </a:rPr>
              <a:t>Juan 16:13</a:t>
            </a:r>
            <a:r>
              <a:rPr lang="es-CO" dirty="0">
                <a:solidFill>
                  <a:srgbClr val="FF0000"/>
                </a:solidFill>
              </a:rPr>
              <a:t>.</a:t>
            </a:r>
          </a:p>
        </p:txBody>
      </p:sp>
    </p:spTree>
    <p:extLst>
      <p:ext uri="{BB962C8B-B14F-4D97-AF65-F5344CB8AC3E}">
        <p14:creationId xmlns:p14="http://schemas.microsoft.com/office/powerpoint/2010/main" val="2415064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92425" y="742122"/>
            <a:ext cx="10515600" cy="5660128"/>
          </a:xfrm>
          <a:solidFill>
            <a:schemeClr val="accent3">
              <a:lumMod val="20000"/>
              <a:lumOff val="80000"/>
            </a:schemeClr>
          </a:solidFill>
          <a:effectLst>
            <a:glow rad="101600">
              <a:schemeClr val="tx1">
                <a:alpha val="60000"/>
              </a:schemeClr>
            </a:glow>
          </a:effectLst>
        </p:spPr>
        <p:txBody>
          <a:bodyPr/>
          <a:lstStyle/>
          <a:p>
            <a:pPr marL="0" indent="0">
              <a:buNone/>
            </a:pPr>
            <a:endParaRPr lang="es-CO" u="sng" dirty="0"/>
          </a:p>
          <a:p>
            <a:pPr marL="0" indent="0">
              <a:buNone/>
            </a:pPr>
            <a:r>
              <a:rPr lang="es-CO" u="sng" dirty="0"/>
              <a:t>Desde el pecado de Adán, hasta el diluvio transcurrieron</a:t>
            </a:r>
            <a:r>
              <a:rPr lang="es-CO" u="sng" dirty="0">
                <a:solidFill>
                  <a:srgbClr val="FF0000"/>
                </a:solidFill>
              </a:rPr>
              <a:t> 1.656 años. – 4.000 del sacrificio de Cristo, en el año 31 = 2.344 + 2.000,</a:t>
            </a:r>
            <a:r>
              <a:rPr lang="es-CO" dirty="0"/>
              <a:t> antes del fin de la historia de la tierra</a:t>
            </a:r>
            <a:r>
              <a:rPr lang="es-CO" u="sng" dirty="0">
                <a:solidFill>
                  <a:srgbClr val="FF0000"/>
                </a:solidFill>
              </a:rPr>
              <a:t>  = 4.344 años</a:t>
            </a:r>
            <a:r>
              <a:rPr lang="es-CO" dirty="0">
                <a:solidFill>
                  <a:srgbClr val="FF0000"/>
                </a:solidFill>
              </a:rPr>
              <a:t>.  </a:t>
            </a:r>
          </a:p>
          <a:p>
            <a:pPr marL="0" indent="0">
              <a:buNone/>
            </a:pPr>
            <a:r>
              <a:rPr lang="es-CO" dirty="0"/>
              <a:t>Y para saber esto, Dios lo ha revelado a los que le “creen, y le temen”. Y es en base a la oración a al escudriñamiento profundo de las Escrituras, como lo dice </a:t>
            </a:r>
            <a:r>
              <a:rPr lang="es-CO" dirty="0">
                <a:solidFill>
                  <a:srgbClr val="FF0000"/>
                </a:solidFill>
              </a:rPr>
              <a:t>(Juan 5:39)</a:t>
            </a:r>
            <a:r>
              <a:rPr lang="es-CO" dirty="0"/>
              <a:t> y el EP. </a:t>
            </a:r>
            <a:r>
              <a:rPr lang="es-CO" dirty="0">
                <a:solidFill>
                  <a:srgbClr val="FF0000"/>
                </a:solidFill>
              </a:rPr>
              <a:t>(Ver 2 Timoteo 3:16; CS pagina 13, 1). </a:t>
            </a:r>
          </a:p>
          <a:p>
            <a:pPr marL="0" indent="0">
              <a:buNone/>
            </a:pPr>
            <a:endParaRPr lang="es-CO" dirty="0">
              <a:solidFill>
                <a:srgbClr val="FF0000"/>
              </a:solidFill>
            </a:endParaRPr>
          </a:p>
          <a:p>
            <a:pPr marL="0" indent="0">
              <a:buNone/>
            </a:pPr>
            <a:r>
              <a:rPr lang="es-CO" dirty="0">
                <a:solidFill>
                  <a:srgbClr val="FF0000"/>
                </a:solidFill>
              </a:rPr>
              <a:t>CS pagina 371.1 dice: “</a:t>
            </a:r>
            <a:r>
              <a:rPr lang="es-CO" dirty="0">
                <a:solidFill>
                  <a:srgbClr val="FF0000"/>
                </a:solidFill>
                <a:latin typeface="Agency FB" panose="020B0503020202020204" pitchFamily="34" charset="0"/>
              </a:rPr>
              <a:t>Miller, llegó pues a la conclusión de que si se podía encontrar el punto de partida de los 2300 días, sería fácil fijar el tiempo del segundo advenimiento”.</a:t>
            </a:r>
          </a:p>
          <a:p>
            <a:pPr marL="0" indent="0">
              <a:buNone/>
            </a:pPr>
            <a:r>
              <a:rPr lang="es-CO" dirty="0">
                <a:latin typeface="Agency FB" panose="020B0503020202020204" pitchFamily="34" charset="0"/>
              </a:rPr>
              <a:t>Fue así como Miller comenzó a escudriñar la Biblia, y a colocar las fechas </a:t>
            </a:r>
            <a:r>
              <a:rPr lang="es-CO" u="sng" dirty="0">
                <a:latin typeface="Agency FB" panose="020B0503020202020204" pitchFamily="34" charset="0"/>
              </a:rPr>
              <a:t>ESTABLECIDAS EN LA PROFECÍA</a:t>
            </a:r>
            <a:r>
              <a:rPr lang="es-CO" dirty="0">
                <a:latin typeface="Agency FB" panose="020B0503020202020204" pitchFamily="34" charset="0"/>
              </a:rPr>
              <a:t>, Y que usted notará en  el siguiente cronograma.</a:t>
            </a:r>
          </a:p>
          <a:p>
            <a:pPr marL="0" indent="0">
              <a:buNone/>
            </a:pPr>
            <a:endParaRPr lang="es-CO" dirty="0"/>
          </a:p>
        </p:txBody>
      </p:sp>
    </p:spTree>
    <p:extLst>
      <p:ext uri="{BB962C8B-B14F-4D97-AF65-F5344CB8AC3E}">
        <p14:creationId xmlns:p14="http://schemas.microsoft.com/office/powerpoint/2010/main" val="2072956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77091" y="207818"/>
            <a:ext cx="11734800" cy="6400801"/>
          </a:xfrm>
          <a:prstGeom prst="rect">
            <a:avLst/>
          </a:prstGeom>
          <a:solidFill>
            <a:schemeClr val="accent5">
              <a:lumMod val="50000"/>
            </a:schemeClr>
          </a:solidFill>
        </p:spPr>
      </p:pic>
      <p:sp>
        <p:nvSpPr>
          <p:cNvPr id="5" name="Rectángulo 4"/>
          <p:cNvSpPr/>
          <p:nvPr/>
        </p:nvSpPr>
        <p:spPr>
          <a:xfrm>
            <a:off x="1066799" y="1429481"/>
            <a:ext cx="10183091" cy="707886"/>
          </a:xfrm>
          <a:prstGeom prst="rect">
            <a:avLst/>
          </a:prstGeom>
          <a:solidFill>
            <a:schemeClr val="accent2">
              <a:lumMod val="40000"/>
              <a:lumOff val="60000"/>
            </a:schemeClr>
          </a:solidFill>
          <a:effectLst>
            <a:glow rad="101600">
              <a:srgbClr val="C00000">
                <a:alpha val="60000"/>
              </a:srgbClr>
            </a:glow>
          </a:effectLst>
        </p:spPr>
        <p:txBody>
          <a:bodyPr wrap="square">
            <a:spAutoFit/>
          </a:bodyPr>
          <a:lstStyle/>
          <a:p>
            <a:pPr algn="ctr"/>
            <a:r>
              <a:rPr lang="es-CO" sz="2000" b="1" dirty="0"/>
              <a:t>Miller, a medida que investigaba la profecía de los 2300 días/años, y esta se desarrollaba, le colocó las fechas IMPLÍCITAS en la profecía. </a:t>
            </a:r>
          </a:p>
        </p:txBody>
      </p:sp>
    </p:spTree>
    <p:extLst>
      <p:ext uri="{BB962C8B-B14F-4D97-AF65-F5344CB8AC3E}">
        <p14:creationId xmlns:p14="http://schemas.microsoft.com/office/powerpoint/2010/main" val="41016715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62707" y="-54517"/>
            <a:ext cx="11465169" cy="951687"/>
          </a:xfrm>
        </p:spPr>
        <p:txBody>
          <a:bodyPr>
            <a:noAutofit/>
          </a:bodyPr>
          <a:lstStyle/>
          <a:p>
            <a:pPr algn="ctr"/>
            <a:r>
              <a:rPr lang="es-CO" sz="2400" b="1" dirty="0"/>
              <a:t>La gran controversia entre Cristo y Satanás, sostenida desde hace cerca de </a:t>
            </a:r>
            <a:r>
              <a:rPr lang="es-CO" sz="2400" b="1" u="sng" dirty="0"/>
              <a:t>seis mil años</a:t>
            </a:r>
            <a:r>
              <a:rPr lang="es-CO" sz="2400" b="1" dirty="0"/>
              <a:t> está por terminar. CS. 572.1.</a:t>
            </a:r>
            <a:r>
              <a:rPr lang="es-CO" sz="2800" b="1" dirty="0"/>
              <a:t> </a:t>
            </a:r>
            <a:r>
              <a:rPr lang="es-CO" sz="4800" b="1" dirty="0"/>
              <a:t> </a:t>
            </a:r>
          </a:p>
        </p:txBody>
      </p:sp>
      <p:sp>
        <p:nvSpPr>
          <p:cNvPr id="7" name="Arco 6"/>
          <p:cNvSpPr/>
          <p:nvPr/>
        </p:nvSpPr>
        <p:spPr>
          <a:xfrm>
            <a:off x="5711483" y="1804183"/>
            <a:ext cx="45719" cy="45719"/>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10" name="Abrir corchete 9"/>
          <p:cNvSpPr/>
          <p:nvPr/>
        </p:nvSpPr>
        <p:spPr>
          <a:xfrm rot="5400000">
            <a:off x="3226406" y="-875047"/>
            <a:ext cx="5374969" cy="9978756"/>
          </a:xfrm>
          <a:prstGeom prst="leftBracket">
            <a:avLst/>
          </a:prstGeom>
          <a:effectLst>
            <a:glow rad="101600">
              <a:srgbClr val="C00000">
                <a:alpha val="60000"/>
              </a:srgb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11" name="Rectángulo 10"/>
          <p:cNvSpPr/>
          <p:nvPr/>
        </p:nvSpPr>
        <p:spPr>
          <a:xfrm>
            <a:off x="2351887" y="842070"/>
            <a:ext cx="7489358" cy="584775"/>
          </a:xfrm>
          <a:prstGeom prst="rect">
            <a:avLst/>
          </a:prstGeom>
        </p:spPr>
        <p:txBody>
          <a:bodyPr wrap="none">
            <a:spAutoFit/>
          </a:bodyPr>
          <a:lstStyle/>
          <a:p>
            <a:r>
              <a:rPr lang="es-CO" sz="3200" dirty="0">
                <a:solidFill>
                  <a:srgbClr val="FF0000"/>
                </a:solidFill>
              </a:rPr>
              <a:t>Seis mil años, después del pecado de Adán. </a:t>
            </a:r>
          </a:p>
        </p:txBody>
      </p:sp>
      <p:pic>
        <p:nvPicPr>
          <p:cNvPr id="12" name="Imagen 11"/>
          <p:cNvPicPr>
            <a:picLocks noChangeAspect="1"/>
          </p:cNvPicPr>
          <p:nvPr/>
        </p:nvPicPr>
        <p:blipFill>
          <a:blip r:embed="rId2"/>
          <a:stretch>
            <a:fillRect/>
          </a:stretch>
        </p:blipFill>
        <p:spPr>
          <a:xfrm>
            <a:off x="11096558" y="3206701"/>
            <a:ext cx="1050386" cy="1044864"/>
          </a:xfrm>
          <a:prstGeom prst="rect">
            <a:avLst/>
          </a:prstGeom>
        </p:spPr>
      </p:pic>
      <p:sp>
        <p:nvSpPr>
          <p:cNvPr id="13" name="Rectángulo 12"/>
          <p:cNvSpPr/>
          <p:nvPr/>
        </p:nvSpPr>
        <p:spPr>
          <a:xfrm>
            <a:off x="10863174" y="625320"/>
            <a:ext cx="1303433" cy="6063198"/>
          </a:xfrm>
          <a:prstGeom prst="rect">
            <a:avLst/>
          </a:prstGeom>
        </p:spPr>
        <p:txBody>
          <a:bodyPr wrap="square">
            <a:spAutoFit/>
          </a:bodyPr>
          <a:lstStyle/>
          <a:p>
            <a:pPr algn="ctr"/>
            <a:r>
              <a:rPr lang="es-CO" sz="1600" b="1" u="sng" dirty="0">
                <a:solidFill>
                  <a:srgbClr val="FF0000"/>
                </a:solidFill>
              </a:rPr>
              <a:t>Ver Génesis 3.15:</a:t>
            </a:r>
          </a:p>
          <a:p>
            <a:pPr algn="ctr"/>
            <a:r>
              <a:rPr lang="es-CO" sz="1600" dirty="0"/>
              <a:t>Satanás es herido en tres etapas: (</a:t>
            </a:r>
            <a:r>
              <a:rPr lang="es-CO" b="1" dirty="0"/>
              <a:t>1</a:t>
            </a:r>
            <a:r>
              <a:rPr lang="es-CO" sz="1600" dirty="0"/>
              <a:t>). Cuando Cristo muere en la cruz, 4000 mil años. </a:t>
            </a:r>
          </a:p>
          <a:p>
            <a:pPr algn="ctr"/>
            <a:endParaRPr lang="es-CO" sz="1600" dirty="0"/>
          </a:p>
          <a:p>
            <a:pPr algn="ctr"/>
            <a:endParaRPr lang="es-CO" sz="1600" dirty="0"/>
          </a:p>
          <a:p>
            <a:pPr algn="ctr"/>
            <a:endParaRPr lang="es-CO" sz="1600" dirty="0"/>
          </a:p>
          <a:p>
            <a:pPr algn="ctr"/>
            <a:endParaRPr lang="es-CO" sz="1600" dirty="0"/>
          </a:p>
          <a:p>
            <a:pPr algn="ctr"/>
            <a:endParaRPr lang="es-CO" sz="1600" dirty="0"/>
          </a:p>
          <a:p>
            <a:pPr algn="ctr"/>
            <a:r>
              <a:rPr lang="es-CO" sz="1600" dirty="0"/>
              <a:t>(</a:t>
            </a:r>
            <a:r>
              <a:rPr lang="es-CO" b="1" dirty="0"/>
              <a:t>2</a:t>
            </a:r>
            <a:r>
              <a:rPr lang="es-CO" sz="1600" dirty="0"/>
              <a:t>). cuando es encadenado al final de los 6000 años.</a:t>
            </a:r>
          </a:p>
          <a:p>
            <a:pPr algn="ctr"/>
            <a:r>
              <a:rPr lang="es-CO" sz="1600" b="1" dirty="0"/>
              <a:t>Ap.20:1-3,5 </a:t>
            </a:r>
            <a:r>
              <a:rPr lang="es-CO" sz="1600" dirty="0"/>
              <a:t>y (</a:t>
            </a:r>
            <a:r>
              <a:rPr lang="es-CO" b="1" dirty="0"/>
              <a:t>3</a:t>
            </a:r>
            <a:r>
              <a:rPr lang="es-CO" sz="1600" dirty="0"/>
              <a:t>). al fin del milenio. Ap.21:10 </a:t>
            </a:r>
            <a:endParaRPr lang="es-CO" dirty="0"/>
          </a:p>
        </p:txBody>
      </p:sp>
      <p:pic>
        <p:nvPicPr>
          <p:cNvPr id="14" name="Imagen 13"/>
          <p:cNvPicPr>
            <a:picLocks noChangeAspect="1"/>
          </p:cNvPicPr>
          <p:nvPr/>
        </p:nvPicPr>
        <p:blipFill>
          <a:blip r:embed="rId3"/>
          <a:stretch>
            <a:fillRect/>
          </a:stretch>
        </p:blipFill>
        <p:spPr>
          <a:xfrm>
            <a:off x="0" y="3081757"/>
            <a:ext cx="960717" cy="1083639"/>
          </a:xfrm>
          <a:prstGeom prst="rect">
            <a:avLst/>
          </a:prstGeom>
        </p:spPr>
      </p:pic>
      <p:sp>
        <p:nvSpPr>
          <p:cNvPr id="15" name="Rectángulo 14"/>
          <p:cNvSpPr/>
          <p:nvPr/>
        </p:nvSpPr>
        <p:spPr>
          <a:xfrm>
            <a:off x="36365" y="1598359"/>
            <a:ext cx="1032780" cy="1323439"/>
          </a:xfrm>
          <a:prstGeom prst="rect">
            <a:avLst/>
          </a:prstGeom>
        </p:spPr>
        <p:txBody>
          <a:bodyPr wrap="square">
            <a:spAutoFit/>
          </a:bodyPr>
          <a:lstStyle/>
          <a:p>
            <a:pPr algn="ctr"/>
            <a:r>
              <a:rPr lang="es-CO" sz="2000" b="1" dirty="0"/>
              <a:t>33.1/2 años sin pecado</a:t>
            </a:r>
          </a:p>
        </p:txBody>
      </p:sp>
      <p:cxnSp>
        <p:nvCxnSpPr>
          <p:cNvPr id="19" name="Conector recto 18"/>
          <p:cNvCxnSpPr/>
          <p:nvPr/>
        </p:nvCxnSpPr>
        <p:spPr>
          <a:xfrm>
            <a:off x="1254799" y="2082727"/>
            <a:ext cx="4780238" cy="50593"/>
          </a:xfrm>
          <a:prstGeom prst="line">
            <a:avLst/>
          </a:prstGeom>
        </p:spPr>
        <p:style>
          <a:lnRef idx="1">
            <a:schemeClr val="accent1"/>
          </a:lnRef>
          <a:fillRef idx="0">
            <a:schemeClr val="accent1"/>
          </a:fillRef>
          <a:effectRef idx="0">
            <a:schemeClr val="accent1"/>
          </a:effectRef>
          <a:fontRef idx="minor">
            <a:schemeClr val="tx1"/>
          </a:fontRef>
        </p:style>
      </p:cxnSp>
      <p:sp>
        <p:nvSpPr>
          <p:cNvPr id="23" name="Rectángulo 22"/>
          <p:cNvSpPr/>
          <p:nvPr/>
        </p:nvSpPr>
        <p:spPr>
          <a:xfrm>
            <a:off x="1262959" y="1553051"/>
            <a:ext cx="4510063" cy="400110"/>
          </a:xfrm>
          <a:prstGeom prst="rect">
            <a:avLst/>
          </a:prstGeom>
        </p:spPr>
        <p:txBody>
          <a:bodyPr wrap="square">
            <a:spAutoFit/>
          </a:bodyPr>
          <a:lstStyle/>
          <a:p>
            <a:pPr algn="ctr"/>
            <a:r>
              <a:rPr lang="es-CO" sz="2000" b="1" dirty="0"/>
              <a:t>4000 mil años: (Ver CS. 375.3).</a:t>
            </a:r>
          </a:p>
        </p:txBody>
      </p:sp>
      <p:pic>
        <p:nvPicPr>
          <p:cNvPr id="25" name="Imagen 24"/>
          <p:cNvPicPr>
            <a:picLocks noChangeAspect="1"/>
          </p:cNvPicPr>
          <p:nvPr/>
        </p:nvPicPr>
        <p:blipFill>
          <a:blip r:embed="rId4"/>
          <a:stretch>
            <a:fillRect/>
          </a:stretch>
        </p:blipFill>
        <p:spPr>
          <a:xfrm>
            <a:off x="5819615" y="1553051"/>
            <a:ext cx="762066" cy="608152"/>
          </a:xfrm>
          <a:prstGeom prst="rect">
            <a:avLst/>
          </a:prstGeom>
        </p:spPr>
      </p:pic>
      <p:sp>
        <p:nvSpPr>
          <p:cNvPr id="27" name="Rectángulo 26"/>
          <p:cNvSpPr/>
          <p:nvPr/>
        </p:nvSpPr>
        <p:spPr>
          <a:xfrm flipH="1">
            <a:off x="6115661" y="2131116"/>
            <a:ext cx="743305" cy="369332"/>
          </a:xfrm>
          <a:prstGeom prst="rect">
            <a:avLst/>
          </a:prstGeom>
        </p:spPr>
        <p:txBody>
          <a:bodyPr wrap="square">
            <a:spAutoFit/>
          </a:bodyPr>
          <a:lstStyle/>
          <a:p>
            <a:r>
              <a:rPr lang="es-CO" b="1" dirty="0"/>
              <a:t>31</a:t>
            </a:r>
          </a:p>
        </p:txBody>
      </p:sp>
      <p:cxnSp>
        <p:nvCxnSpPr>
          <p:cNvPr id="30" name="Conector recto 29"/>
          <p:cNvCxnSpPr>
            <a:cxnSpLocks/>
          </p:cNvCxnSpPr>
          <p:nvPr/>
        </p:nvCxnSpPr>
        <p:spPr>
          <a:xfrm flipH="1">
            <a:off x="6581681" y="2082727"/>
            <a:ext cx="4033310" cy="48389"/>
          </a:xfrm>
          <a:prstGeom prst="line">
            <a:avLst/>
          </a:prstGeom>
        </p:spPr>
        <p:style>
          <a:lnRef idx="1">
            <a:schemeClr val="accent1"/>
          </a:lnRef>
          <a:fillRef idx="0">
            <a:schemeClr val="accent1"/>
          </a:fillRef>
          <a:effectRef idx="0">
            <a:schemeClr val="accent1"/>
          </a:effectRef>
          <a:fontRef idx="minor">
            <a:schemeClr val="tx1"/>
          </a:fontRef>
        </p:style>
      </p:cxnSp>
      <p:sp>
        <p:nvSpPr>
          <p:cNvPr id="37" name="Rectángulo 36"/>
          <p:cNvSpPr/>
          <p:nvPr/>
        </p:nvSpPr>
        <p:spPr>
          <a:xfrm>
            <a:off x="6517829" y="1628149"/>
            <a:ext cx="4445472" cy="400110"/>
          </a:xfrm>
          <a:prstGeom prst="rect">
            <a:avLst/>
          </a:prstGeom>
        </p:spPr>
        <p:txBody>
          <a:bodyPr wrap="square">
            <a:spAutoFit/>
          </a:bodyPr>
          <a:lstStyle/>
          <a:p>
            <a:r>
              <a:rPr lang="es-CO" sz="2000" b="1" dirty="0"/>
              <a:t>2000 mil años: (Ver MS.T3, 18,3,4 </a:t>
            </a:r>
          </a:p>
        </p:txBody>
      </p:sp>
      <p:sp>
        <p:nvSpPr>
          <p:cNvPr id="38" name="Rectángulo 37"/>
          <p:cNvSpPr/>
          <p:nvPr/>
        </p:nvSpPr>
        <p:spPr>
          <a:xfrm>
            <a:off x="-69399" y="5007980"/>
            <a:ext cx="1068569" cy="1815882"/>
          </a:xfrm>
          <a:prstGeom prst="rect">
            <a:avLst/>
          </a:prstGeom>
        </p:spPr>
        <p:txBody>
          <a:bodyPr wrap="square">
            <a:spAutoFit/>
          </a:bodyPr>
          <a:lstStyle/>
          <a:p>
            <a:pPr algn="ctr"/>
            <a:r>
              <a:rPr lang="es-CO" sz="1600" dirty="0"/>
              <a:t>Después del pecado se inició la gran  controversia.</a:t>
            </a:r>
          </a:p>
        </p:txBody>
      </p:sp>
      <p:sp>
        <p:nvSpPr>
          <p:cNvPr id="39" name="Abrir corchete 38"/>
          <p:cNvSpPr/>
          <p:nvPr/>
        </p:nvSpPr>
        <p:spPr>
          <a:xfrm rot="5400000">
            <a:off x="5592927" y="-1242886"/>
            <a:ext cx="847858" cy="8778239"/>
          </a:xfrm>
          <a:prstGeom prst="leftBracket">
            <a:avLst/>
          </a:prstGeom>
          <a:effectLst>
            <a:glow rad="101600">
              <a:srgbClr val="002060">
                <a:alpha val="60000"/>
              </a:srgb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44" name="Rectángulo 43"/>
          <p:cNvSpPr/>
          <p:nvPr/>
        </p:nvSpPr>
        <p:spPr>
          <a:xfrm>
            <a:off x="2070042" y="2218087"/>
            <a:ext cx="7986911" cy="523220"/>
          </a:xfrm>
          <a:prstGeom prst="rect">
            <a:avLst/>
          </a:prstGeom>
        </p:spPr>
        <p:txBody>
          <a:bodyPr wrap="square">
            <a:spAutoFit/>
          </a:bodyPr>
          <a:lstStyle/>
          <a:p>
            <a:r>
              <a:rPr lang="es-CO" sz="2800" b="1" dirty="0">
                <a:solidFill>
                  <a:srgbClr val="FF0000"/>
                </a:solidFill>
              </a:rPr>
              <a:t>Dos mil trecientos días y el Santuario será purificado</a:t>
            </a:r>
          </a:p>
        </p:txBody>
      </p:sp>
      <p:sp>
        <p:nvSpPr>
          <p:cNvPr id="45" name="Rectángulo 44"/>
          <p:cNvSpPr/>
          <p:nvPr/>
        </p:nvSpPr>
        <p:spPr>
          <a:xfrm>
            <a:off x="1276886" y="3687697"/>
            <a:ext cx="933782" cy="369332"/>
          </a:xfrm>
          <a:prstGeom prst="rect">
            <a:avLst/>
          </a:prstGeom>
        </p:spPr>
        <p:txBody>
          <a:bodyPr wrap="none">
            <a:spAutoFit/>
          </a:bodyPr>
          <a:lstStyle/>
          <a:p>
            <a:r>
              <a:rPr lang="es-CO" b="1" dirty="0"/>
              <a:t>457 a.C.</a:t>
            </a:r>
          </a:p>
        </p:txBody>
      </p:sp>
      <p:sp>
        <p:nvSpPr>
          <p:cNvPr id="46" name="Rectángulo 45"/>
          <p:cNvSpPr/>
          <p:nvPr/>
        </p:nvSpPr>
        <p:spPr>
          <a:xfrm>
            <a:off x="9841245" y="3618369"/>
            <a:ext cx="1062022" cy="369332"/>
          </a:xfrm>
          <a:prstGeom prst="rect">
            <a:avLst/>
          </a:prstGeom>
        </p:spPr>
        <p:txBody>
          <a:bodyPr wrap="none">
            <a:spAutoFit/>
          </a:bodyPr>
          <a:lstStyle/>
          <a:p>
            <a:r>
              <a:rPr lang="es-CO" b="1" dirty="0"/>
              <a:t>1844 d.C.</a:t>
            </a:r>
          </a:p>
        </p:txBody>
      </p:sp>
      <p:sp>
        <p:nvSpPr>
          <p:cNvPr id="48" name="Abrir corchete 47"/>
          <p:cNvSpPr/>
          <p:nvPr/>
        </p:nvSpPr>
        <p:spPr>
          <a:xfrm rot="5400000">
            <a:off x="5719835" y="-27376"/>
            <a:ext cx="630405" cy="8778239"/>
          </a:xfrm>
          <a:prstGeom prst="leftBracket">
            <a:avLst/>
          </a:prstGeom>
          <a:effectLst>
            <a:glow rad="101600">
              <a:srgbClr val="002060">
                <a:alpha val="60000"/>
              </a:srgb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49" name="Rectángulo 48"/>
          <p:cNvSpPr/>
          <p:nvPr/>
        </p:nvSpPr>
        <p:spPr>
          <a:xfrm>
            <a:off x="1954628" y="3422746"/>
            <a:ext cx="8043549" cy="523220"/>
          </a:xfrm>
          <a:prstGeom prst="rect">
            <a:avLst/>
          </a:prstGeom>
        </p:spPr>
        <p:txBody>
          <a:bodyPr wrap="none">
            <a:spAutoFit/>
          </a:bodyPr>
          <a:lstStyle/>
          <a:p>
            <a:r>
              <a:rPr lang="es-CO" sz="2800" b="1" dirty="0">
                <a:solidFill>
                  <a:srgbClr val="FF0000"/>
                </a:solidFill>
              </a:rPr>
              <a:t>Setenta semanas, están determinadas para tu pueblo</a:t>
            </a:r>
            <a:endParaRPr lang="es-CO" dirty="0"/>
          </a:p>
        </p:txBody>
      </p:sp>
      <p:sp>
        <p:nvSpPr>
          <p:cNvPr id="50" name="Rectángulo 49"/>
          <p:cNvSpPr/>
          <p:nvPr/>
        </p:nvSpPr>
        <p:spPr>
          <a:xfrm>
            <a:off x="1283186" y="4802727"/>
            <a:ext cx="986167" cy="369332"/>
          </a:xfrm>
          <a:prstGeom prst="rect">
            <a:avLst/>
          </a:prstGeom>
        </p:spPr>
        <p:txBody>
          <a:bodyPr wrap="none">
            <a:spAutoFit/>
          </a:bodyPr>
          <a:lstStyle/>
          <a:p>
            <a:r>
              <a:rPr lang="es-CO" b="1" dirty="0"/>
              <a:t>457 a. C </a:t>
            </a:r>
          </a:p>
        </p:txBody>
      </p:sp>
      <p:sp>
        <p:nvSpPr>
          <p:cNvPr id="51" name="Rectángulo 50"/>
          <p:cNvSpPr/>
          <p:nvPr/>
        </p:nvSpPr>
        <p:spPr>
          <a:xfrm>
            <a:off x="9539507" y="4669670"/>
            <a:ext cx="1199880" cy="369332"/>
          </a:xfrm>
          <a:prstGeom prst="rect">
            <a:avLst/>
          </a:prstGeom>
        </p:spPr>
        <p:txBody>
          <a:bodyPr wrap="none">
            <a:spAutoFit/>
          </a:bodyPr>
          <a:lstStyle/>
          <a:p>
            <a:r>
              <a:rPr lang="es-CO" dirty="0"/>
              <a:t>Año </a:t>
            </a:r>
            <a:r>
              <a:rPr lang="es-CO" b="1" dirty="0"/>
              <a:t>34 d.C</a:t>
            </a:r>
          </a:p>
        </p:txBody>
      </p:sp>
      <p:pic>
        <p:nvPicPr>
          <p:cNvPr id="52" name="Imagen 51"/>
          <p:cNvPicPr>
            <a:picLocks noChangeAspect="1"/>
          </p:cNvPicPr>
          <p:nvPr/>
        </p:nvPicPr>
        <p:blipFill>
          <a:blip r:embed="rId5"/>
          <a:stretch>
            <a:fillRect/>
          </a:stretch>
        </p:blipFill>
        <p:spPr>
          <a:xfrm>
            <a:off x="7283248" y="4150765"/>
            <a:ext cx="832559" cy="551878"/>
          </a:xfrm>
          <a:prstGeom prst="rect">
            <a:avLst/>
          </a:prstGeom>
        </p:spPr>
      </p:pic>
      <p:pic>
        <p:nvPicPr>
          <p:cNvPr id="53" name="Imagen 52"/>
          <p:cNvPicPr>
            <a:picLocks noChangeAspect="1"/>
          </p:cNvPicPr>
          <p:nvPr/>
        </p:nvPicPr>
        <p:blipFill>
          <a:blip r:embed="rId6"/>
          <a:stretch>
            <a:fillRect/>
          </a:stretch>
        </p:blipFill>
        <p:spPr>
          <a:xfrm>
            <a:off x="8626960" y="4123450"/>
            <a:ext cx="762066" cy="532435"/>
          </a:xfrm>
          <a:prstGeom prst="rect">
            <a:avLst/>
          </a:prstGeom>
        </p:spPr>
      </p:pic>
      <p:pic>
        <p:nvPicPr>
          <p:cNvPr id="54" name="Imagen 53"/>
          <p:cNvPicPr>
            <a:picLocks noChangeAspect="1"/>
          </p:cNvPicPr>
          <p:nvPr/>
        </p:nvPicPr>
        <p:blipFill>
          <a:blip r:embed="rId7"/>
          <a:stretch>
            <a:fillRect/>
          </a:stretch>
        </p:blipFill>
        <p:spPr>
          <a:xfrm>
            <a:off x="9613223" y="4164916"/>
            <a:ext cx="686584" cy="520670"/>
          </a:xfrm>
          <a:prstGeom prst="rect">
            <a:avLst/>
          </a:prstGeom>
        </p:spPr>
      </p:pic>
      <p:sp>
        <p:nvSpPr>
          <p:cNvPr id="55" name="Rectángulo 54"/>
          <p:cNvSpPr/>
          <p:nvPr/>
        </p:nvSpPr>
        <p:spPr>
          <a:xfrm>
            <a:off x="2295123" y="4339303"/>
            <a:ext cx="5007012" cy="400110"/>
          </a:xfrm>
          <a:prstGeom prst="rect">
            <a:avLst/>
          </a:prstGeom>
        </p:spPr>
        <p:txBody>
          <a:bodyPr wrap="none">
            <a:spAutoFit/>
          </a:bodyPr>
          <a:lstStyle/>
          <a:p>
            <a:r>
              <a:rPr lang="es-CO" sz="2000" b="1" dirty="0"/>
              <a:t>Ver Luc.3:23; Dan.9:27 y Cronograma CS. 374</a:t>
            </a:r>
            <a:r>
              <a:rPr lang="es-CO" b="1" dirty="0"/>
              <a:t>.</a:t>
            </a:r>
          </a:p>
        </p:txBody>
      </p:sp>
      <p:sp>
        <p:nvSpPr>
          <p:cNvPr id="56" name="Rectángulo 55"/>
          <p:cNvSpPr/>
          <p:nvPr/>
        </p:nvSpPr>
        <p:spPr>
          <a:xfrm>
            <a:off x="4865811" y="2790969"/>
            <a:ext cx="2806859" cy="400110"/>
          </a:xfrm>
          <a:prstGeom prst="rect">
            <a:avLst/>
          </a:prstGeom>
        </p:spPr>
        <p:txBody>
          <a:bodyPr wrap="none">
            <a:spAutoFit/>
          </a:bodyPr>
          <a:lstStyle/>
          <a:p>
            <a:r>
              <a:rPr lang="es-CO" sz="2000" b="1" dirty="0"/>
              <a:t>Ver Dan.8.14 y Dan.9:25</a:t>
            </a:r>
            <a:r>
              <a:rPr lang="es-CO" dirty="0"/>
              <a:t>.</a:t>
            </a:r>
          </a:p>
        </p:txBody>
      </p:sp>
      <p:sp>
        <p:nvSpPr>
          <p:cNvPr id="57" name="Abrir corchete 56"/>
          <p:cNvSpPr/>
          <p:nvPr/>
        </p:nvSpPr>
        <p:spPr>
          <a:xfrm rot="5400000">
            <a:off x="5683986" y="1110181"/>
            <a:ext cx="600168" cy="9026157"/>
          </a:xfrm>
          <a:prstGeom prst="leftBracket">
            <a:avLst/>
          </a:prstGeom>
          <a:effectLst>
            <a:glow rad="101600">
              <a:srgbClr val="002060">
                <a:alpha val="60000"/>
              </a:srgb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58" name="Rectángulo 57"/>
          <p:cNvSpPr/>
          <p:nvPr/>
        </p:nvSpPr>
        <p:spPr>
          <a:xfrm>
            <a:off x="2424150" y="4940807"/>
            <a:ext cx="7764708" cy="523220"/>
          </a:xfrm>
          <a:prstGeom prst="rect">
            <a:avLst/>
          </a:prstGeom>
        </p:spPr>
        <p:txBody>
          <a:bodyPr wrap="square">
            <a:spAutoFit/>
          </a:bodyPr>
          <a:lstStyle/>
          <a:p>
            <a:pPr algn="ctr"/>
            <a:r>
              <a:rPr lang="es-CO" sz="2800" b="1" dirty="0">
                <a:solidFill>
                  <a:srgbClr val="FF0000"/>
                </a:solidFill>
              </a:rPr>
              <a:t>Mil doscientos sesenta días</a:t>
            </a:r>
          </a:p>
        </p:txBody>
      </p:sp>
      <p:sp>
        <p:nvSpPr>
          <p:cNvPr id="59" name="Rectángulo 58"/>
          <p:cNvSpPr/>
          <p:nvPr/>
        </p:nvSpPr>
        <p:spPr>
          <a:xfrm>
            <a:off x="1235671" y="5940621"/>
            <a:ext cx="535724" cy="369332"/>
          </a:xfrm>
          <a:prstGeom prst="rect">
            <a:avLst/>
          </a:prstGeom>
        </p:spPr>
        <p:txBody>
          <a:bodyPr wrap="none">
            <a:spAutoFit/>
          </a:bodyPr>
          <a:lstStyle/>
          <a:p>
            <a:r>
              <a:rPr lang="es-CO" b="1" dirty="0"/>
              <a:t>538</a:t>
            </a:r>
          </a:p>
        </p:txBody>
      </p:sp>
      <p:sp>
        <p:nvSpPr>
          <p:cNvPr id="60" name="Rectángulo 59"/>
          <p:cNvSpPr/>
          <p:nvPr/>
        </p:nvSpPr>
        <p:spPr>
          <a:xfrm>
            <a:off x="10240674" y="5905549"/>
            <a:ext cx="652743" cy="369332"/>
          </a:xfrm>
          <a:prstGeom prst="rect">
            <a:avLst/>
          </a:prstGeom>
        </p:spPr>
        <p:txBody>
          <a:bodyPr wrap="none">
            <a:spAutoFit/>
          </a:bodyPr>
          <a:lstStyle/>
          <a:p>
            <a:r>
              <a:rPr lang="es-CO" b="1" dirty="0"/>
              <a:t>1798</a:t>
            </a:r>
          </a:p>
        </p:txBody>
      </p:sp>
      <p:sp>
        <p:nvSpPr>
          <p:cNvPr id="61" name="Rectángulo 60"/>
          <p:cNvSpPr/>
          <p:nvPr/>
        </p:nvSpPr>
        <p:spPr>
          <a:xfrm>
            <a:off x="7229451" y="4655401"/>
            <a:ext cx="901209" cy="369332"/>
          </a:xfrm>
          <a:prstGeom prst="rect">
            <a:avLst/>
          </a:prstGeom>
        </p:spPr>
        <p:txBody>
          <a:bodyPr wrap="none">
            <a:spAutoFit/>
          </a:bodyPr>
          <a:lstStyle/>
          <a:p>
            <a:r>
              <a:rPr lang="es-CO" dirty="0"/>
              <a:t>Año 27 </a:t>
            </a:r>
          </a:p>
        </p:txBody>
      </p:sp>
      <p:sp>
        <p:nvSpPr>
          <p:cNvPr id="62" name="Rectángulo 61"/>
          <p:cNvSpPr/>
          <p:nvPr/>
        </p:nvSpPr>
        <p:spPr>
          <a:xfrm>
            <a:off x="8613607" y="4672082"/>
            <a:ext cx="825867" cy="369332"/>
          </a:xfrm>
          <a:prstGeom prst="rect">
            <a:avLst/>
          </a:prstGeom>
        </p:spPr>
        <p:txBody>
          <a:bodyPr wrap="none">
            <a:spAutoFit/>
          </a:bodyPr>
          <a:lstStyle/>
          <a:p>
            <a:r>
              <a:rPr lang="es-CO" dirty="0"/>
              <a:t>año 31</a:t>
            </a:r>
          </a:p>
        </p:txBody>
      </p:sp>
      <p:sp>
        <p:nvSpPr>
          <p:cNvPr id="63" name="Rectángulo 62"/>
          <p:cNvSpPr/>
          <p:nvPr/>
        </p:nvSpPr>
        <p:spPr>
          <a:xfrm>
            <a:off x="1722330" y="3151516"/>
            <a:ext cx="8657078" cy="369332"/>
          </a:xfrm>
          <a:prstGeom prst="rect">
            <a:avLst/>
          </a:prstGeom>
        </p:spPr>
        <p:txBody>
          <a:bodyPr wrap="square">
            <a:spAutoFit/>
          </a:bodyPr>
          <a:lstStyle/>
          <a:p>
            <a:r>
              <a:rPr lang="es-CO" b="1" dirty="0"/>
              <a:t>Tiempo dos tiempos y la mitad de un tiempo; 42 meses: (Ver Dan.12:7; Ap.11:2; 12:6). </a:t>
            </a:r>
          </a:p>
        </p:txBody>
      </p:sp>
      <p:sp>
        <p:nvSpPr>
          <p:cNvPr id="64" name="Rectángulo 63"/>
          <p:cNvSpPr/>
          <p:nvPr/>
        </p:nvSpPr>
        <p:spPr>
          <a:xfrm>
            <a:off x="1567673" y="5309256"/>
            <a:ext cx="8789683" cy="1477328"/>
          </a:xfrm>
          <a:prstGeom prst="rect">
            <a:avLst/>
          </a:prstGeom>
        </p:spPr>
        <p:txBody>
          <a:bodyPr wrap="square">
            <a:spAutoFit/>
          </a:bodyPr>
          <a:lstStyle/>
          <a:p>
            <a:pPr algn="ctr"/>
            <a:r>
              <a:rPr lang="es-CO" dirty="0"/>
              <a:t>La profecía de los 1.260 días se menciona siete veces en los libros de Daniel y Apocalipsis. Se menciona siete veces para dar a entender que es algo sumamente importante: Los que se oponen al mensaje  de los 6000 años de pecado, dicen que en la Biblia, o el EP, no se registra el N°2031. Pregunto: ¿donde se registra en la </a:t>
            </a:r>
            <a:r>
              <a:rPr lang="es-CO" b="1" u="sng" dirty="0"/>
              <a:t>Biblia</a:t>
            </a:r>
            <a:r>
              <a:rPr lang="es-CO" dirty="0"/>
              <a:t> el 457, 1844, 27, 31, 34, 538 o el 1798. que curiosamente son siete fechas, </a:t>
            </a:r>
            <a:r>
              <a:rPr lang="es-CO" dirty="0" err="1"/>
              <a:t>dC</a:t>
            </a:r>
            <a:r>
              <a:rPr lang="es-CO" dirty="0"/>
              <a:t>.? </a:t>
            </a:r>
          </a:p>
        </p:txBody>
      </p:sp>
      <p:sp>
        <p:nvSpPr>
          <p:cNvPr id="3" name="Signo menos 2"/>
          <p:cNvSpPr/>
          <p:nvPr/>
        </p:nvSpPr>
        <p:spPr>
          <a:xfrm flipH="1">
            <a:off x="-937483" y="6346609"/>
            <a:ext cx="13702746" cy="85580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a:solidFill>
                  <a:schemeClr val="tx1"/>
                </a:solidFill>
              </a:rPr>
              <a:t>Desde el pecado de Adán hasta que Satanás es encadenado: 6000 años</a:t>
            </a:r>
          </a:p>
        </p:txBody>
      </p:sp>
      <p:pic>
        <p:nvPicPr>
          <p:cNvPr id="4" name="Imagen 3"/>
          <p:cNvPicPr>
            <a:picLocks noChangeAspect="1"/>
          </p:cNvPicPr>
          <p:nvPr/>
        </p:nvPicPr>
        <p:blipFill>
          <a:blip r:embed="rId8"/>
          <a:stretch>
            <a:fillRect/>
          </a:stretch>
        </p:blipFill>
        <p:spPr>
          <a:xfrm>
            <a:off x="0" y="4251186"/>
            <a:ext cx="924511" cy="802144"/>
          </a:xfrm>
          <a:prstGeom prst="rect">
            <a:avLst/>
          </a:prstGeom>
        </p:spPr>
      </p:pic>
    </p:spTree>
    <p:extLst>
      <p:ext uri="{BB962C8B-B14F-4D97-AF65-F5344CB8AC3E}">
        <p14:creationId xmlns:p14="http://schemas.microsoft.com/office/powerpoint/2010/main" val="7908627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85531"/>
            <a:ext cx="10515600" cy="1240992"/>
          </a:xfrm>
        </p:spPr>
        <p:txBody>
          <a:bodyPr>
            <a:normAutofit/>
          </a:bodyPr>
          <a:lstStyle/>
          <a:p>
            <a:pPr algn="ctr"/>
            <a:r>
              <a:rPr lang="es-CO" sz="3600" b="1" dirty="0"/>
              <a:t>Citas registradas en el cronograma de los 6000 años, y las tres profecía de tiempo que están dentro de ella</a:t>
            </a:r>
            <a:r>
              <a:rPr lang="es-CO" dirty="0"/>
              <a:t> </a:t>
            </a:r>
          </a:p>
        </p:txBody>
      </p:sp>
      <p:sp>
        <p:nvSpPr>
          <p:cNvPr id="3" name="Marcador de contenido 2"/>
          <p:cNvSpPr>
            <a:spLocks noGrp="1"/>
          </p:cNvSpPr>
          <p:nvPr>
            <p:ph idx="1"/>
          </p:nvPr>
        </p:nvSpPr>
        <p:spPr>
          <a:xfrm>
            <a:off x="838200" y="1426524"/>
            <a:ext cx="10515600" cy="5431476"/>
          </a:xfrm>
          <a:solidFill>
            <a:schemeClr val="bg1"/>
          </a:solidFill>
          <a:effectLst>
            <a:glow rad="101600">
              <a:srgbClr val="C00000">
                <a:alpha val="60000"/>
              </a:srgbClr>
            </a:glow>
          </a:effectLst>
        </p:spPr>
        <p:txBody>
          <a:bodyPr>
            <a:normAutofit fontScale="85000" lnSpcReduction="10000"/>
          </a:bodyPr>
          <a:lstStyle/>
          <a:p>
            <a:pPr marL="0" indent="0">
              <a:buNone/>
            </a:pPr>
            <a:r>
              <a:rPr lang="es-CO" sz="3200" b="1" u="sng" dirty="0"/>
              <a:t>Profecía de los 6000 años de pecado: </a:t>
            </a:r>
            <a:r>
              <a:rPr lang="es-CO" sz="3200" b="1" u="sng" dirty="0">
                <a:solidFill>
                  <a:srgbClr val="FF0000"/>
                </a:solidFill>
              </a:rPr>
              <a:t>(Ver 2 Ped.3:8; Ap.20:5).</a:t>
            </a:r>
          </a:p>
          <a:p>
            <a:pPr marL="0" indent="0">
              <a:buNone/>
            </a:pPr>
            <a:r>
              <a:rPr lang="es-CO" b="1" u="sng" dirty="0">
                <a:solidFill>
                  <a:srgbClr val="FF0000"/>
                </a:solidFill>
              </a:rPr>
              <a:t>Conflicto de los Siglos 375, 3.</a:t>
            </a:r>
            <a:r>
              <a:rPr lang="es-CO" dirty="0">
                <a:solidFill>
                  <a:srgbClr val="FF0000"/>
                </a:solidFill>
              </a:rPr>
              <a:t> </a:t>
            </a:r>
            <a:r>
              <a:rPr lang="es-CO" dirty="0"/>
              <a:t>“Tres años y medio después de su bautismo, nuestro Señor fue crucificado. Con el gran sacrificio ofrecido en el Calvario, terminó aquel sistema de ofrendas que durante </a:t>
            </a:r>
            <a:r>
              <a:rPr lang="es-CO" u="sng" dirty="0"/>
              <a:t>CUATRO MIL AÑOS </a:t>
            </a:r>
            <a:r>
              <a:rPr lang="es-CO" dirty="0"/>
              <a:t>había prefigurado al Cordero de Dios. El tipo se encontró con el anti tipo, y todos los sacrificios y oblaciones del sistema ceremonial debían cesar”. Aquí encontramos que, El punto de partida de los 6000 años, le fue revelado por el mismo Dios a EGW. </a:t>
            </a:r>
          </a:p>
          <a:p>
            <a:pPr marL="0" indent="0">
              <a:buNone/>
            </a:pPr>
            <a:endParaRPr lang="es-CO" sz="3200" b="1" dirty="0">
              <a:solidFill>
                <a:srgbClr val="FF0000"/>
              </a:solidFill>
            </a:endParaRPr>
          </a:p>
          <a:p>
            <a:pPr marL="0" indent="0">
              <a:buNone/>
            </a:pPr>
            <a:endParaRPr lang="es-CO" sz="3200" b="1" dirty="0">
              <a:solidFill>
                <a:srgbClr val="FF0000"/>
              </a:solidFill>
            </a:endParaRPr>
          </a:p>
          <a:p>
            <a:pPr marL="0" indent="0">
              <a:buNone/>
            </a:pPr>
            <a:r>
              <a:rPr lang="es-CO" sz="3200" b="1" dirty="0">
                <a:solidFill>
                  <a:srgbClr val="FF0000"/>
                </a:solidFill>
              </a:rPr>
              <a:t>Mensajes Selectos tomo 3, pag 18, párrafo 3,4. </a:t>
            </a:r>
            <a:r>
              <a:rPr lang="es-CO" sz="3200" dirty="0"/>
              <a:t>“Cristo, en medio de sus sufrimientos y del rechazo de que es objeto todos los días por parte de los hombres, observa a través de </a:t>
            </a:r>
            <a:r>
              <a:rPr lang="es-CO" sz="3200" u="sng" dirty="0"/>
              <a:t>DOS MIL AÑOS </a:t>
            </a:r>
            <a:r>
              <a:rPr lang="es-CO" sz="3200" dirty="0"/>
              <a:t>a su iglesia que existiría en LOS DÍAS FINALES, antes del fin de la historia de la tierra”. “El Señor ha tenido una iglesia desde </a:t>
            </a:r>
            <a:r>
              <a:rPr lang="es-CO" sz="3200" u="sng" dirty="0"/>
              <a:t>ESE DÍA</a:t>
            </a:r>
            <a:r>
              <a:rPr lang="es-CO" sz="3200" dirty="0"/>
              <a:t>, a través de todos los cambios de escena producidos por el tiempo hasta el presente, 1893. </a:t>
            </a:r>
          </a:p>
          <a:p>
            <a:pPr marL="0" indent="0">
              <a:buNone/>
            </a:pPr>
            <a:endParaRPr lang="es-CO" sz="4000" dirty="0"/>
          </a:p>
          <a:p>
            <a:pPr marL="0" indent="0">
              <a:buNone/>
            </a:pPr>
            <a:endParaRPr lang="es-CO" dirty="0"/>
          </a:p>
          <a:p>
            <a:pPr marL="0" indent="0">
              <a:buNone/>
            </a:pPr>
            <a:endParaRPr lang="es-CO" dirty="0"/>
          </a:p>
        </p:txBody>
      </p:sp>
      <p:pic>
        <p:nvPicPr>
          <p:cNvPr id="5" name="Imagen 4"/>
          <p:cNvPicPr>
            <a:picLocks noChangeAspect="1"/>
          </p:cNvPicPr>
          <p:nvPr/>
        </p:nvPicPr>
        <p:blipFill>
          <a:blip r:embed="rId2"/>
          <a:stretch>
            <a:fillRect/>
          </a:stretch>
        </p:blipFill>
        <p:spPr>
          <a:xfrm>
            <a:off x="5319002" y="3678600"/>
            <a:ext cx="1712120" cy="927322"/>
          </a:xfrm>
          <a:prstGeom prst="rect">
            <a:avLst/>
          </a:prstGeom>
        </p:spPr>
      </p:pic>
      <p:sp>
        <p:nvSpPr>
          <p:cNvPr id="6" name="Rectángulo 5"/>
          <p:cNvSpPr/>
          <p:nvPr/>
        </p:nvSpPr>
        <p:spPr>
          <a:xfrm>
            <a:off x="2377987" y="4311033"/>
            <a:ext cx="3054308" cy="400110"/>
          </a:xfrm>
          <a:prstGeom prst="rect">
            <a:avLst/>
          </a:prstGeom>
        </p:spPr>
        <p:txBody>
          <a:bodyPr wrap="square">
            <a:spAutoFit/>
          </a:bodyPr>
          <a:lstStyle/>
          <a:p>
            <a:r>
              <a:rPr lang="es-CO" sz="2000" b="1" dirty="0"/>
              <a:t>4000 mil años, hacía atrás: </a:t>
            </a:r>
          </a:p>
        </p:txBody>
      </p:sp>
      <p:sp>
        <p:nvSpPr>
          <p:cNvPr id="9" name="Rectángulo 8"/>
          <p:cNvSpPr/>
          <p:nvPr/>
        </p:nvSpPr>
        <p:spPr>
          <a:xfrm>
            <a:off x="6972082" y="4341811"/>
            <a:ext cx="3554459" cy="400110"/>
          </a:xfrm>
          <a:prstGeom prst="rect">
            <a:avLst/>
          </a:prstGeom>
        </p:spPr>
        <p:txBody>
          <a:bodyPr wrap="square">
            <a:spAutoFit/>
          </a:bodyPr>
          <a:lstStyle/>
          <a:p>
            <a:r>
              <a:rPr lang="es-CO" sz="2000" b="1" dirty="0"/>
              <a:t>2000 mil años, hacia adelante: </a:t>
            </a:r>
          </a:p>
        </p:txBody>
      </p:sp>
      <p:pic>
        <p:nvPicPr>
          <p:cNvPr id="10" name="Imagen 9"/>
          <p:cNvPicPr>
            <a:picLocks noChangeAspect="1"/>
          </p:cNvPicPr>
          <p:nvPr/>
        </p:nvPicPr>
        <p:blipFill>
          <a:blip r:embed="rId3"/>
          <a:stretch>
            <a:fillRect/>
          </a:stretch>
        </p:blipFill>
        <p:spPr>
          <a:xfrm>
            <a:off x="866882" y="3826411"/>
            <a:ext cx="1482423" cy="884731"/>
          </a:xfrm>
          <a:prstGeom prst="rect">
            <a:avLst/>
          </a:prstGeom>
        </p:spPr>
      </p:pic>
      <p:pic>
        <p:nvPicPr>
          <p:cNvPr id="11" name="Imagen 10"/>
          <p:cNvPicPr>
            <a:picLocks noChangeAspect="1"/>
          </p:cNvPicPr>
          <p:nvPr/>
        </p:nvPicPr>
        <p:blipFill>
          <a:blip r:embed="rId4"/>
          <a:stretch>
            <a:fillRect/>
          </a:stretch>
        </p:blipFill>
        <p:spPr>
          <a:xfrm>
            <a:off x="10305197" y="3461354"/>
            <a:ext cx="1048603" cy="1249788"/>
          </a:xfrm>
          <a:prstGeom prst="rect">
            <a:avLst/>
          </a:prstGeom>
        </p:spPr>
      </p:pic>
      <p:sp>
        <p:nvSpPr>
          <p:cNvPr id="4" name="Flecha: hacia la izquierda 3"/>
          <p:cNvSpPr/>
          <p:nvPr/>
        </p:nvSpPr>
        <p:spPr>
          <a:xfrm>
            <a:off x="2377987" y="4015409"/>
            <a:ext cx="2912333" cy="32640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 name="Flecha: a la derecha 11"/>
          <p:cNvSpPr/>
          <p:nvPr/>
        </p:nvSpPr>
        <p:spPr>
          <a:xfrm>
            <a:off x="7059804" y="4015409"/>
            <a:ext cx="3144369" cy="3264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968083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83179"/>
            <a:ext cx="10515600" cy="2315894"/>
          </a:xfrm>
          <a:solidFill>
            <a:schemeClr val="bg1"/>
          </a:solidFill>
          <a:effectLst>
            <a:glow rad="101600">
              <a:srgbClr val="002060">
                <a:alpha val="60000"/>
              </a:srgbClr>
            </a:glow>
          </a:effectLst>
        </p:spPr>
        <p:txBody>
          <a:bodyPr>
            <a:normAutofit/>
          </a:bodyPr>
          <a:lstStyle/>
          <a:p>
            <a:pPr marL="0" indent="0">
              <a:buNone/>
            </a:pPr>
            <a:r>
              <a:rPr lang="es-CO" sz="3000" b="1" u="sng" dirty="0"/>
              <a:t>Profecía de los Dos mil trecientos Días.</a:t>
            </a:r>
          </a:p>
          <a:p>
            <a:r>
              <a:rPr lang="es-CO" b="1" dirty="0">
                <a:solidFill>
                  <a:srgbClr val="FF0000"/>
                </a:solidFill>
              </a:rPr>
              <a:t>Dan.8:14. </a:t>
            </a:r>
            <a:r>
              <a:rPr lang="es-CO" dirty="0"/>
              <a:t>Y él dijo: "Hasta dos mil trescientas tardes y mañanas; luego el santuario será purificado“</a:t>
            </a:r>
          </a:p>
          <a:p>
            <a:r>
              <a:rPr lang="es-CO" b="1" dirty="0">
                <a:solidFill>
                  <a:srgbClr val="FF0000"/>
                </a:solidFill>
              </a:rPr>
              <a:t>Dan.9.25</a:t>
            </a:r>
            <a:r>
              <a:rPr lang="es-CO" dirty="0"/>
              <a:t>. Sabe, pues, y entiende que desde la salida de la orden para restaurar y edificar a Jerusalén…</a:t>
            </a:r>
          </a:p>
        </p:txBody>
      </p:sp>
      <p:sp>
        <p:nvSpPr>
          <p:cNvPr id="4" name="Rectángulo 3"/>
          <p:cNvSpPr/>
          <p:nvPr/>
        </p:nvSpPr>
        <p:spPr>
          <a:xfrm>
            <a:off x="9882086" y="5106382"/>
            <a:ext cx="1154483" cy="400110"/>
          </a:xfrm>
          <a:prstGeom prst="rect">
            <a:avLst/>
          </a:prstGeom>
        </p:spPr>
        <p:txBody>
          <a:bodyPr wrap="none">
            <a:spAutoFit/>
          </a:bodyPr>
          <a:lstStyle/>
          <a:p>
            <a:r>
              <a:rPr lang="es-CO" sz="2000" b="1" dirty="0"/>
              <a:t>1844 d. C</a:t>
            </a:r>
          </a:p>
        </p:txBody>
      </p:sp>
      <p:pic>
        <p:nvPicPr>
          <p:cNvPr id="5" name="Imagen 4"/>
          <p:cNvPicPr>
            <a:picLocks noChangeAspect="1"/>
          </p:cNvPicPr>
          <p:nvPr/>
        </p:nvPicPr>
        <p:blipFill>
          <a:blip r:embed="rId2"/>
          <a:stretch>
            <a:fillRect/>
          </a:stretch>
        </p:blipFill>
        <p:spPr>
          <a:xfrm>
            <a:off x="412886" y="2802288"/>
            <a:ext cx="3100754" cy="2340628"/>
          </a:xfrm>
          <a:prstGeom prst="rect">
            <a:avLst/>
          </a:prstGeom>
        </p:spPr>
      </p:pic>
      <p:sp>
        <p:nvSpPr>
          <p:cNvPr id="8" name="Rectángulo 7"/>
          <p:cNvSpPr/>
          <p:nvPr/>
        </p:nvSpPr>
        <p:spPr>
          <a:xfrm>
            <a:off x="1375158" y="5207280"/>
            <a:ext cx="1013419" cy="400110"/>
          </a:xfrm>
          <a:prstGeom prst="rect">
            <a:avLst/>
          </a:prstGeom>
        </p:spPr>
        <p:txBody>
          <a:bodyPr wrap="none">
            <a:spAutoFit/>
          </a:bodyPr>
          <a:lstStyle/>
          <a:p>
            <a:r>
              <a:rPr lang="es-CO" sz="2000" b="1" dirty="0"/>
              <a:t>457 a. C</a:t>
            </a:r>
          </a:p>
        </p:txBody>
      </p:sp>
      <p:sp>
        <p:nvSpPr>
          <p:cNvPr id="10" name="Rectángulo 9"/>
          <p:cNvSpPr/>
          <p:nvPr/>
        </p:nvSpPr>
        <p:spPr>
          <a:xfrm>
            <a:off x="3615397" y="2735265"/>
            <a:ext cx="5416061" cy="2062103"/>
          </a:xfrm>
          <a:prstGeom prst="rect">
            <a:avLst/>
          </a:prstGeom>
        </p:spPr>
        <p:txBody>
          <a:bodyPr wrap="square">
            <a:spAutoFit/>
          </a:bodyPr>
          <a:lstStyle/>
          <a:p>
            <a:pPr algn="ctr"/>
            <a:r>
              <a:rPr lang="es-CO" sz="2800" dirty="0"/>
              <a:t>2300 </a:t>
            </a:r>
            <a:r>
              <a:rPr lang="es-CO" sz="2400" dirty="0"/>
              <a:t>años después que Artajerjes rey de Persia, firmara el decreto para restaurar a Jerusalén, se iniciaría en el cielo la purificación del Santuario, el juicio de la iglesia</a:t>
            </a:r>
            <a:r>
              <a:rPr lang="es-CO" sz="2800" dirty="0"/>
              <a:t>.</a:t>
            </a:r>
          </a:p>
        </p:txBody>
      </p:sp>
      <p:pic>
        <p:nvPicPr>
          <p:cNvPr id="11" name="Imagen 10"/>
          <p:cNvPicPr>
            <a:picLocks noChangeAspect="1"/>
          </p:cNvPicPr>
          <p:nvPr/>
        </p:nvPicPr>
        <p:blipFill>
          <a:blip r:embed="rId3"/>
          <a:stretch>
            <a:fillRect/>
          </a:stretch>
        </p:blipFill>
        <p:spPr>
          <a:xfrm>
            <a:off x="9031456" y="2751802"/>
            <a:ext cx="3100756" cy="2354580"/>
          </a:xfrm>
          <a:prstGeom prst="rect">
            <a:avLst/>
          </a:prstGeom>
        </p:spPr>
      </p:pic>
      <p:sp>
        <p:nvSpPr>
          <p:cNvPr id="6" name="Rectángulo 5"/>
          <p:cNvSpPr/>
          <p:nvPr/>
        </p:nvSpPr>
        <p:spPr>
          <a:xfrm>
            <a:off x="574431" y="5607390"/>
            <a:ext cx="11043138" cy="1200329"/>
          </a:xfrm>
          <a:prstGeom prst="rect">
            <a:avLst/>
          </a:prstGeom>
          <a:solidFill>
            <a:schemeClr val="bg1"/>
          </a:solidFill>
          <a:effectLst>
            <a:glow rad="101600">
              <a:srgbClr val="002060">
                <a:alpha val="60000"/>
              </a:srgbClr>
            </a:glow>
          </a:effectLst>
        </p:spPr>
        <p:txBody>
          <a:bodyPr wrap="square">
            <a:spAutoFit/>
          </a:bodyPr>
          <a:lstStyle/>
          <a:p>
            <a:pPr algn="ctr"/>
            <a:r>
              <a:rPr lang="es-CO" sz="2400" dirty="0"/>
              <a:t>Antes de concluir el juicio (</a:t>
            </a:r>
            <a:r>
              <a:rPr lang="es-CO" sz="2400" b="1" dirty="0"/>
              <a:t>1</a:t>
            </a:r>
            <a:r>
              <a:rPr lang="es-CO" sz="2400" dirty="0"/>
              <a:t>), concluye la predicación del Evangelio por todo el mundo, </a:t>
            </a:r>
            <a:r>
              <a:rPr lang="es-CO" sz="2400" dirty="0">
                <a:solidFill>
                  <a:srgbClr val="FF0000"/>
                </a:solidFill>
              </a:rPr>
              <a:t>(Ver Mat.24.14)</a:t>
            </a:r>
            <a:r>
              <a:rPr lang="es-CO" sz="2400" dirty="0"/>
              <a:t>. (</a:t>
            </a:r>
            <a:r>
              <a:rPr lang="es-CO" sz="2400" b="1" dirty="0"/>
              <a:t>2</a:t>
            </a:r>
            <a:r>
              <a:rPr lang="es-CO" sz="2400" dirty="0"/>
              <a:t>), se termina el tiempo de gracia. (</a:t>
            </a:r>
            <a:r>
              <a:rPr lang="es-CO" sz="2400" b="1" dirty="0"/>
              <a:t>3</a:t>
            </a:r>
            <a:r>
              <a:rPr lang="es-CO" sz="2400" dirty="0"/>
              <a:t>), Cristo deja de interceder por los pecadores. (</a:t>
            </a:r>
            <a:r>
              <a:rPr lang="es-CO" sz="2400" b="1" dirty="0"/>
              <a:t>4</a:t>
            </a:r>
            <a:r>
              <a:rPr lang="es-CO" sz="2400" dirty="0"/>
              <a:t>), abandona el Santuario. Y (</a:t>
            </a:r>
            <a:r>
              <a:rPr lang="es-CO" sz="2400" b="1" dirty="0"/>
              <a:t>5</a:t>
            </a:r>
            <a:r>
              <a:rPr lang="es-CO" sz="2400" dirty="0"/>
              <a:t>), ocurre el silencio “por ½ hora”,  </a:t>
            </a:r>
            <a:r>
              <a:rPr lang="es-CO" sz="2000" dirty="0">
                <a:solidFill>
                  <a:srgbClr val="FF0000"/>
                </a:solidFill>
              </a:rPr>
              <a:t>(Ap.8:1). </a:t>
            </a:r>
            <a:endParaRPr lang="es-CO" sz="2400" dirty="0">
              <a:solidFill>
                <a:srgbClr val="FF0000"/>
              </a:solidFill>
            </a:endParaRPr>
          </a:p>
        </p:txBody>
      </p:sp>
      <p:sp>
        <p:nvSpPr>
          <p:cNvPr id="7" name="Rectángulo 6"/>
          <p:cNvSpPr/>
          <p:nvPr/>
        </p:nvSpPr>
        <p:spPr>
          <a:xfrm>
            <a:off x="10230364" y="3589436"/>
            <a:ext cx="949299" cy="338554"/>
          </a:xfrm>
          <a:prstGeom prst="rect">
            <a:avLst/>
          </a:prstGeom>
        </p:spPr>
        <p:txBody>
          <a:bodyPr wrap="none">
            <a:spAutoFit/>
          </a:bodyPr>
          <a:lstStyle/>
          <a:p>
            <a:r>
              <a:rPr lang="es-CO" sz="1600" b="1" u="sng" dirty="0"/>
              <a:t>Dan.7:13</a:t>
            </a:r>
          </a:p>
        </p:txBody>
      </p:sp>
      <p:sp>
        <p:nvSpPr>
          <p:cNvPr id="12" name="Flecha: a la derecha 11"/>
          <p:cNvSpPr/>
          <p:nvPr/>
        </p:nvSpPr>
        <p:spPr>
          <a:xfrm>
            <a:off x="3513640" y="4557932"/>
            <a:ext cx="5517818" cy="635471"/>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a:t>2300 años entre un evento y otro </a:t>
            </a:r>
          </a:p>
        </p:txBody>
      </p:sp>
      <p:sp>
        <p:nvSpPr>
          <p:cNvPr id="2" name="Rectángulo 1"/>
          <p:cNvSpPr/>
          <p:nvPr/>
        </p:nvSpPr>
        <p:spPr>
          <a:xfrm>
            <a:off x="9031456" y="2695647"/>
            <a:ext cx="2005111" cy="584775"/>
          </a:xfrm>
          <a:prstGeom prst="rect">
            <a:avLst/>
          </a:prstGeom>
          <a:solidFill>
            <a:schemeClr val="accent2"/>
          </a:solidFill>
        </p:spPr>
        <p:txBody>
          <a:bodyPr wrap="square">
            <a:spAutoFit/>
          </a:bodyPr>
          <a:lstStyle/>
          <a:p>
            <a:r>
              <a:rPr lang="es-CO" sz="1600" b="1" dirty="0"/>
              <a:t>Aparición de Jesús en el juicio de los santos</a:t>
            </a:r>
          </a:p>
        </p:txBody>
      </p:sp>
    </p:spTree>
    <p:extLst>
      <p:ext uri="{BB962C8B-B14F-4D97-AF65-F5344CB8AC3E}">
        <p14:creationId xmlns:p14="http://schemas.microsoft.com/office/powerpoint/2010/main" val="22721572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96948"/>
            <a:ext cx="10515600" cy="2307101"/>
          </a:xfrm>
          <a:solidFill>
            <a:schemeClr val="bg1"/>
          </a:solidFill>
          <a:effectLst>
            <a:glow rad="228600">
              <a:srgbClr val="002060">
                <a:alpha val="40000"/>
              </a:srgbClr>
            </a:glow>
          </a:effectLst>
        </p:spPr>
        <p:txBody>
          <a:bodyPr>
            <a:normAutofit lnSpcReduction="10000"/>
          </a:bodyPr>
          <a:lstStyle/>
          <a:p>
            <a:pPr marL="0" indent="0" algn="ctr">
              <a:buNone/>
            </a:pPr>
            <a:r>
              <a:rPr lang="es-CO" sz="3600" b="1" u="sng" dirty="0"/>
              <a:t>Profecía de las Setenta semanas.</a:t>
            </a:r>
          </a:p>
          <a:p>
            <a:pPr marL="0" indent="0" algn="ctr">
              <a:buNone/>
            </a:pPr>
            <a:r>
              <a:rPr lang="es-CO" sz="2400" b="1" dirty="0">
                <a:solidFill>
                  <a:srgbClr val="FF0000"/>
                </a:solidFill>
              </a:rPr>
              <a:t>Daniel 9:24</a:t>
            </a:r>
            <a:r>
              <a:rPr lang="es-CO" sz="2400" dirty="0"/>
              <a:t>. “Setenta semanas están determinadas (cortadas), sobre tu pueblo y sobre tu santa ciudad, para terminar la prevaricación, y poner fin al pecado, y expiar la iniquidad, para traer la justicia perdurable, y sellar la visión y la profecía, y ungir al Santo de los santos”. </a:t>
            </a:r>
          </a:p>
          <a:p>
            <a:pPr marL="0" indent="0" algn="ctr">
              <a:buNone/>
            </a:pPr>
            <a:r>
              <a:rPr lang="es-CO" sz="2400" b="1" dirty="0">
                <a:solidFill>
                  <a:srgbClr val="FF0000"/>
                </a:solidFill>
              </a:rPr>
              <a:t>Fue revelado por Dios, 79 años antes de que sucediera.</a:t>
            </a:r>
          </a:p>
          <a:p>
            <a:pPr algn="ctr"/>
            <a:endParaRPr lang="es-CO" dirty="0"/>
          </a:p>
        </p:txBody>
      </p:sp>
      <p:pic>
        <p:nvPicPr>
          <p:cNvPr id="8" name="Imagen 7"/>
          <p:cNvPicPr>
            <a:picLocks noChangeAspect="1"/>
          </p:cNvPicPr>
          <p:nvPr/>
        </p:nvPicPr>
        <p:blipFill>
          <a:blip r:embed="rId3"/>
          <a:stretch>
            <a:fillRect/>
          </a:stretch>
        </p:blipFill>
        <p:spPr>
          <a:xfrm>
            <a:off x="838200" y="2644727"/>
            <a:ext cx="8938847" cy="3566047"/>
          </a:xfrm>
          <a:prstGeom prst="rect">
            <a:avLst/>
          </a:prstGeom>
          <a:effectLst>
            <a:glow rad="101600">
              <a:srgbClr val="002060">
                <a:alpha val="60000"/>
              </a:srgbClr>
            </a:glow>
          </a:effectLst>
        </p:spPr>
      </p:pic>
      <p:sp>
        <p:nvSpPr>
          <p:cNvPr id="9" name="Rectángulo 8"/>
          <p:cNvSpPr/>
          <p:nvPr/>
        </p:nvSpPr>
        <p:spPr>
          <a:xfrm>
            <a:off x="5484055" y="3764839"/>
            <a:ext cx="1452385" cy="369332"/>
          </a:xfrm>
          <a:prstGeom prst="rect">
            <a:avLst/>
          </a:prstGeom>
        </p:spPr>
        <p:txBody>
          <a:bodyPr wrap="none">
            <a:spAutoFit/>
          </a:bodyPr>
          <a:lstStyle/>
          <a:p>
            <a:r>
              <a:rPr lang="es-CO" b="1" dirty="0">
                <a:solidFill>
                  <a:srgbClr val="FF0000"/>
                </a:solidFill>
              </a:rPr>
              <a:t>Ver Luc.3:23. </a:t>
            </a:r>
          </a:p>
        </p:txBody>
      </p:sp>
      <p:sp>
        <p:nvSpPr>
          <p:cNvPr id="10" name="Rectángulo 9"/>
          <p:cNvSpPr/>
          <p:nvPr/>
        </p:nvSpPr>
        <p:spPr>
          <a:xfrm>
            <a:off x="9903654" y="2732899"/>
            <a:ext cx="1678640" cy="3477875"/>
          </a:xfrm>
          <a:prstGeom prst="rect">
            <a:avLst/>
          </a:prstGeom>
        </p:spPr>
        <p:txBody>
          <a:bodyPr wrap="square">
            <a:spAutoFit/>
          </a:bodyPr>
          <a:lstStyle/>
          <a:p>
            <a:pPr algn="ctr"/>
            <a:r>
              <a:rPr lang="es-CO" sz="2000" b="1" dirty="0"/>
              <a:t>Los 1810 años restantes, concluyeron en 1844, y el juicio finalizará con la segunda segunda venida de Cristo.</a:t>
            </a:r>
          </a:p>
          <a:p>
            <a:pPr algn="ctr"/>
            <a:r>
              <a:rPr lang="es-CO" sz="2000" b="1" dirty="0">
                <a:solidFill>
                  <a:srgbClr val="FF0000"/>
                </a:solidFill>
              </a:rPr>
              <a:t>Ver Amos 3:7.</a:t>
            </a:r>
          </a:p>
        </p:txBody>
      </p:sp>
      <p:sp>
        <p:nvSpPr>
          <p:cNvPr id="11" name="Flecha: pentágono 10"/>
          <p:cNvSpPr/>
          <p:nvPr/>
        </p:nvSpPr>
        <p:spPr>
          <a:xfrm>
            <a:off x="838199" y="6279383"/>
            <a:ext cx="9065455" cy="48463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a:t>Las dos profecías se iniciarían al mismo tiempo: 490 y 2300 años.</a:t>
            </a:r>
          </a:p>
        </p:txBody>
      </p:sp>
    </p:spTree>
    <p:extLst>
      <p:ext uri="{BB962C8B-B14F-4D97-AF65-F5344CB8AC3E}">
        <p14:creationId xmlns:p14="http://schemas.microsoft.com/office/powerpoint/2010/main" val="33197669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62708"/>
            <a:ext cx="10515600" cy="661181"/>
          </a:xfrm>
        </p:spPr>
        <p:txBody>
          <a:bodyPr/>
          <a:lstStyle/>
          <a:p>
            <a:pPr marL="0" indent="0" algn="ctr">
              <a:buNone/>
            </a:pPr>
            <a:r>
              <a:rPr lang="es-CO" sz="4000" b="1" u="sng" dirty="0"/>
              <a:t>Profecía de los 1260 días.</a:t>
            </a:r>
          </a:p>
        </p:txBody>
      </p:sp>
      <p:sp>
        <p:nvSpPr>
          <p:cNvPr id="4" name="Rectángulo 3"/>
          <p:cNvSpPr/>
          <p:nvPr/>
        </p:nvSpPr>
        <p:spPr>
          <a:xfrm>
            <a:off x="791306" y="4419661"/>
            <a:ext cx="4273064" cy="1846659"/>
          </a:xfrm>
          <a:prstGeom prst="rect">
            <a:avLst/>
          </a:prstGeom>
          <a:solidFill>
            <a:schemeClr val="bg1"/>
          </a:solidFill>
          <a:effectLst>
            <a:glow rad="101600">
              <a:srgbClr val="002060">
                <a:alpha val="60000"/>
              </a:srgbClr>
            </a:glow>
          </a:effectLst>
        </p:spPr>
        <p:txBody>
          <a:bodyPr wrap="square">
            <a:spAutoFit/>
          </a:bodyPr>
          <a:lstStyle/>
          <a:p>
            <a:pPr algn="ctr"/>
            <a:r>
              <a:rPr lang="es-CO" sz="2400" b="1" u="sng" dirty="0"/>
              <a:t>538, d. C</a:t>
            </a:r>
            <a:r>
              <a:rPr lang="es-CO" sz="2400" b="1" dirty="0"/>
              <a:t>.</a:t>
            </a:r>
          </a:p>
          <a:p>
            <a:pPr algn="ctr"/>
            <a:r>
              <a:rPr lang="es-CO" dirty="0"/>
              <a:t> Fue desarraigado el ultimo de los  tres cuernos, OSTROGODOS, que se oponían al establecimiento al régimen papal, con tal evento, fue definitivamente establecido el poder papal,</a:t>
            </a:r>
          </a:p>
        </p:txBody>
      </p:sp>
      <p:sp>
        <p:nvSpPr>
          <p:cNvPr id="5" name="Rectángulo 4"/>
          <p:cNvSpPr/>
          <p:nvPr/>
        </p:nvSpPr>
        <p:spPr>
          <a:xfrm>
            <a:off x="6372666" y="4419661"/>
            <a:ext cx="4981134" cy="1846659"/>
          </a:xfrm>
          <a:prstGeom prst="rect">
            <a:avLst/>
          </a:prstGeom>
          <a:solidFill>
            <a:schemeClr val="bg1"/>
          </a:solidFill>
          <a:effectLst>
            <a:glow rad="101600">
              <a:srgbClr val="002060">
                <a:alpha val="60000"/>
              </a:srgbClr>
            </a:glow>
          </a:effectLst>
        </p:spPr>
        <p:txBody>
          <a:bodyPr wrap="square">
            <a:spAutoFit/>
          </a:bodyPr>
          <a:lstStyle/>
          <a:p>
            <a:pPr algn="ctr"/>
            <a:r>
              <a:rPr lang="es-CO" sz="2400" b="1" u="sng" dirty="0"/>
              <a:t>1798,d. C. </a:t>
            </a:r>
          </a:p>
          <a:p>
            <a:pPr algn="ctr"/>
            <a:r>
              <a:rPr lang="es-CO" dirty="0"/>
              <a:t>El general francés, Alejandro Bertier, llevó cautivo al papa Pío V1, quien tenía 80 años, el 15 de Febrero de 1798, y murió en la prisión de Valencia (Francia), el 29 de Agosto de 1799. Infligiéndole así la herida mortal descrita en Apo.13:10. </a:t>
            </a:r>
          </a:p>
        </p:txBody>
      </p:sp>
      <p:pic>
        <p:nvPicPr>
          <p:cNvPr id="7" name="Imagen 6"/>
          <p:cNvPicPr>
            <a:picLocks noChangeAspect="1"/>
          </p:cNvPicPr>
          <p:nvPr/>
        </p:nvPicPr>
        <p:blipFill>
          <a:blip r:embed="rId2"/>
          <a:stretch>
            <a:fillRect/>
          </a:stretch>
        </p:blipFill>
        <p:spPr>
          <a:xfrm>
            <a:off x="692833" y="1410650"/>
            <a:ext cx="4470010" cy="2676743"/>
          </a:xfrm>
          <a:prstGeom prst="rect">
            <a:avLst/>
          </a:prstGeom>
        </p:spPr>
      </p:pic>
      <p:pic>
        <p:nvPicPr>
          <p:cNvPr id="10" name="Imagen 9"/>
          <p:cNvPicPr>
            <a:picLocks noChangeAspect="1"/>
          </p:cNvPicPr>
          <p:nvPr/>
        </p:nvPicPr>
        <p:blipFill>
          <a:blip r:embed="rId3"/>
          <a:stretch>
            <a:fillRect/>
          </a:stretch>
        </p:blipFill>
        <p:spPr>
          <a:xfrm>
            <a:off x="6020972" y="1410651"/>
            <a:ext cx="5542671" cy="2676743"/>
          </a:xfrm>
          <a:prstGeom prst="rect">
            <a:avLst/>
          </a:prstGeom>
          <a:scene3d>
            <a:camera prst="orthographicFront"/>
            <a:lightRig rig="threePt" dir="t"/>
          </a:scene3d>
          <a:sp3d>
            <a:bevelT w="165100" prst="coolSlant"/>
          </a:sp3d>
        </p:spPr>
      </p:pic>
      <p:sp>
        <p:nvSpPr>
          <p:cNvPr id="2" name="Rectángulo 1"/>
          <p:cNvSpPr/>
          <p:nvPr/>
        </p:nvSpPr>
        <p:spPr>
          <a:xfrm>
            <a:off x="154745" y="6413921"/>
            <a:ext cx="11887200" cy="461665"/>
          </a:xfrm>
          <a:prstGeom prst="rect">
            <a:avLst/>
          </a:prstGeom>
        </p:spPr>
        <p:txBody>
          <a:bodyPr wrap="square">
            <a:spAutoFit/>
          </a:bodyPr>
          <a:lstStyle/>
          <a:p>
            <a:pPr algn="ctr"/>
            <a:r>
              <a:rPr lang="es-CO" sz="2400" b="1" dirty="0"/>
              <a:t>Note que esto fue profetizado por Daniel 1074 años antes, y por Juan 1702 años antes</a:t>
            </a:r>
            <a:r>
              <a:rPr lang="es-CO" dirty="0"/>
              <a:t>. </a:t>
            </a:r>
          </a:p>
        </p:txBody>
      </p:sp>
    </p:spTree>
    <p:extLst>
      <p:ext uri="{BB962C8B-B14F-4D97-AF65-F5344CB8AC3E}">
        <p14:creationId xmlns:p14="http://schemas.microsoft.com/office/powerpoint/2010/main" val="2483116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3894"/>
            <a:ext cx="10515600" cy="6316395"/>
          </a:xfrm>
          <a:solidFill>
            <a:schemeClr val="bg1"/>
          </a:solidFill>
          <a:effectLst>
            <a:glow rad="228600">
              <a:schemeClr val="accent1">
                <a:satMod val="175000"/>
                <a:alpha val="40000"/>
              </a:schemeClr>
            </a:glow>
          </a:effectLst>
        </p:spPr>
        <p:txBody>
          <a:bodyPr>
            <a:normAutofit fontScale="92500" lnSpcReduction="10000"/>
          </a:bodyPr>
          <a:lstStyle/>
          <a:p>
            <a:pPr marL="0" indent="0">
              <a:buNone/>
            </a:pPr>
            <a:r>
              <a:rPr lang="es-CO" sz="3000" b="1" u="sng" dirty="0"/>
              <a:t>En Daniel y Apocalipsis hay siete referencias a los 1260 días.</a:t>
            </a:r>
          </a:p>
          <a:p>
            <a:endParaRPr lang="es-CO" dirty="0"/>
          </a:p>
          <a:p>
            <a:r>
              <a:rPr lang="es-CO" dirty="0"/>
              <a:t>1. </a:t>
            </a:r>
            <a:r>
              <a:rPr lang="es-CO" dirty="0">
                <a:solidFill>
                  <a:srgbClr val="FF0000"/>
                </a:solidFill>
              </a:rPr>
              <a:t>Daniel 7:25.</a:t>
            </a:r>
            <a:r>
              <a:rPr lang="es-CO" dirty="0"/>
              <a:t>           Por un tiempo y dos tiempos y la mitad de un tiempo.</a:t>
            </a:r>
          </a:p>
          <a:p>
            <a:r>
              <a:rPr lang="es-CO" dirty="0"/>
              <a:t>2.</a:t>
            </a:r>
            <a:r>
              <a:rPr lang="es-CO" dirty="0">
                <a:solidFill>
                  <a:srgbClr val="FF0000"/>
                </a:solidFill>
              </a:rPr>
              <a:t> Daniel 12:7.</a:t>
            </a:r>
            <a:r>
              <a:rPr lang="es-CO" dirty="0"/>
              <a:t>           Un tiempo, y por tiempos y por medio tiempo.</a:t>
            </a:r>
          </a:p>
          <a:p>
            <a:r>
              <a:rPr lang="es-CO" dirty="0"/>
              <a:t>3. </a:t>
            </a:r>
            <a:r>
              <a:rPr lang="es-CO" dirty="0">
                <a:solidFill>
                  <a:srgbClr val="FF0000"/>
                </a:solidFill>
              </a:rPr>
              <a:t>Apocalipsis 11:2.</a:t>
            </a:r>
            <a:r>
              <a:rPr lang="es-CO" dirty="0"/>
              <a:t>   Cuarenta y dos meses.</a:t>
            </a:r>
          </a:p>
          <a:p>
            <a:r>
              <a:rPr lang="es-CO" dirty="0"/>
              <a:t>4. </a:t>
            </a:r>
            <a:r>
              <a:rPr lang="es-CO" dirty="0">
                <a:solidFill>
                  <a:srgbClr val="FF0000"/>
                </a:solidFill>
              </a:rPr>
              <a:t>Apocalipsis 11:3.</a:t>
            </a:r>
            <a:r>
              <a:rPr lang="es-CO" dirty="0"/>
              <a:t>   Mil doscientos sesenta días.</a:t>
            </a:r>
          </a:p>
          <a:p>
            <a:r>
              <a:rPr lang="es-CO" dirty="0"/>
              <a:t>5. </a:t>
            </a:r>
            <a:r>
              <a:rPr lang="es-CO" dirty="0">
                <a:solidFill>
                  <a:srgbClr val="FF0000"/>
                </a:solidFill>
              </a:rPr>
              <a:t>Apocalipsis 12:6.</a:t>
            </a:r>
            <a:r>
              <a:rPr lang="es-CO" dirty="0"/>
              <a:t>   Mil doscientos sesenta días.</a:t>
            </a:r>
          </a:p>
          <a:p>
            <a:r>
              <a:rPr lang="es-CO" dirty="0"/>
              <a:t>6.</a:t>
            </a:r>
            <a:r>
              <a:rPr lang="es-CO" dirty="0">
                <a:solidFill>
                  <a:srgbClr val="FF0000"/>
                </a:solidFill>
              </a:rPr>
              <a:t> Apocalipsis 12:14.</a:t>
            </a:r>
            <a:r>
              <a:rPr lang="es-CO" dirty="0"/>
              <a:t> Un tiempo, tiempos y medio tiempo.</a:t>
            </a:r>
          </a:p>
          <a:p>
            <a:r>
              <a:rPr lang="es-CO" dirty="0"/>
              <a:t>7.</a:t>
            </a:r>
            <a:r>
              <a:rPr lang="es-CO" dirty="0">
                <a:solidFill>
                  <a:srgbClr val="FF0000"/>
                </a:solidFill>
              </a:rPr>
              <a:t> Apocalipsis 13:5.</a:t>
            </a:r>
            <a:r>
              <a:rPr lang="es-CO" dirty="0"/>
              <a:t>   Cuarenta y dos meses.</a:t>
            </a:r>
          </a:p>
          <a:p>
            <a:endParaRPr lang="es-CO" dirty="0"/>
          </a:p>
          <a:p>
            <a:r>
              <a:rPr lang="es-CO" dirty="0"/>
              <a:t>Un tiempo.     </a:t>
            </a:r>
            <a:r>
              <a:rPr lang="es-CO" dirty="0">
                <a:solidFill>
                  <a:srgbClr val="FF0000"/>
                </a:solidFill>
              </a:rPr>
              <a:t>= un año     =12 meses = (12x30) 360 días.</a:t>
            </a:r>
          </a:p>
          <a:p>
            <a:r>
              <a:rPr lang="es-CO" dirty="0"/>
              <a:t>Dos tiempos.  </a:t>
            </a:r>
            <a:r>
              <a:rPr lang="es-CO" dirty="0">
                <a:solidFill>
                  <a:srgbClr val="FF0000"/>
                </a:solidFill>
              </a:rPr>
              <a:t>= dos años = 24 meses = (24x30)720 días.</a:t>
            </a:r>
          </a:p>
          <a:p>
            <a:r>
              <a:rPr lang="es-CO" dirty="0"/>
              <a:t>½ tiempo.                            </a:t>
            </a:r>
            <a:r>
              <a:rPr lang="es-CO" dirty="0">
                <a:solidFill>
                  <a:srgbClr val="FF0000"/>
                </a:solidFill>
              </a:rPr>
              <a:t>=   6 meses  = (  6x30)180 días.</a:t>
            </a:r>
          </a:p>
          <a:p>
            <a:r>
              <a:rPr lang="es-CO" dirty="0"/>
              <a:t>Un tiempo, dos tiempos y ½ tiempo. </a:t>
            </a:r>
            <a:r>
              <a:rPr lang="es-CO" dirty="0">
                <a:solidFill>
                  <a:srgbClr val="FF0000"/>
                </a:solidFill>
              </a:rPr>
              <a:t>=42 meses =  (42x30) 1260 días.</a:t>
            </a:r>
            <a:r>
              <a:rPr lang="es-CO" dirty="0"/>
              <a:t>                  </a:t>
            </a:r>
          </a:p>
          <a:p>
            <a:endParaRPr lang="es-CO" dirty="0"/>
          </a:p>
        </p:txBody>
      </p:sp>
    </p:spTree>
    <p:extLst>
      <p:ext uri="{BB962C8B-B14F-4D97-AF65-F5344CB8AC3E}">
        <p14:creationId xmlns:p14="http://schemas.microsoft.com/office/powerpoint/2010/main" val="21573393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69476" y="351693"/>
            <a:ext cx="8285871" cy="1955410"/>
          </a:xfrm>
          <a:solidFill>
            <a:schemeClr val="bg1"/>
          </a:solidFill>
          <a:effectLst>
            <a:glow rad="228600">
              <a:schemeClr val="accent2">
                <a:satMod val="175000"/>
                <a:alpha val="40000"/>
              </a:schemeClr>
            </a:glow>
          </a:effectLst>
        </p:spPr>
        <p:txBody>
          <a:bodyPr>
            <a:normAutofit fontScale="92500" lnSpcReduction="20000"/>
          </a:bodyPr>
          <a:lstStyle/>
          <a:p>
            <a:pPr marL="0" indent="0" algn="ctr">
              <a:buNone/>
            </a:pPr>
            <a:r>
              <a:rPr lang="es-CO" dirty="0"/>
              <a:t>Como hemos visto, la Biblia y el Espíritu de la profecía, han sido bien claros al demostrar que la profecía más extensa es la profecía de los 6000 años de pecado, que comenzó en el Edén, con el pecado de Adán, y concluirá con el “Encarcelamiento del dragón, esa serpiente antigua, que es el diablo y Satanás, y lo ató por MIL AÑOS” </a:t>
            </a:r>
            <a:r>
              <a:rPr lang="es-CO" dirty="0">
                <a:solidFill>
                  <a:srgbClr val="FF0000"/>
                </a:solidFill>
              </a:rPr>
              <a:t>(Ap.20:1-3).</a:t>
            </a:r>
          </a:p>
          <a:p>
            <a:pPr marL="0" indent="0" algn="ctr">
              <a:buNone/>
            </a:pPr>
            <a:endParaRPr lang="es-CO" dirty="0"/>
          </a:p>
        </p:txBody>
      </p:sp>
      <p:pic>
        <p:nvPicPr>
          <p:cNvPr id="2" name="Imagen 1"/>
          <p:cNvPicPr>
            <a:picLocks noChangeAspect="1"/>
          </p:cNvPicPr>
          <p:nvPr/>
        </p:nvPicPr>
        <p:blipFill>
          <a:blip r:embed="rId2"/>
          <a:stretch>
            <a:fillRect/>
          </a:stretch>
        </p:blipFill>
        <p:spPr>
          <a:xfrm>
            <a:off x="0" y="345012"/>
            <a:ext cx="1927274" cy="1739778"/>
          </a:xfrm>
          <a:prstGeom prst="rect">
            <a:avLst/>
          </a:prstGeom>
        </p:spPr>
      </p:pic>
      <p:pic>
        <p:nvPicPr>
          <p:cNvPr id="4" name="Imagen 3"/>
          <p:cNvPicPr>
            <a:picLocks noChangeAspect="1"/>
          </p:cNvPicPr>
          <p:nvPr/>
        </p:nvPicPr>
        <p:blipFill>
          <a:blip r:embed="rId3"/>
          <a:stretch>
            <a:fillRect/>
          </a:stretch>
        </p:blipFill>
        <p:spPr>
          <a:xfrm rot="161285">
            <a:off x="10332808" y="345753"/>
            <a:ext cx="1867688" cy="1547447"/>
          </a:xfrm>
          <a:prstGeom prst="rect">
            <a:avLst/>
          </a:prstGeom>
        </p:spPr>
      </p:pic>
      <p:sp>
        <p:nvSpPr>
          <p:cNvPr id="5" name="Rectángulo 4"/>
          <p:cNvSpPr/>
          <p:nvPr/>
        </p:nvSpPr>
        <p:spPr>
          <a:xfrm>
            <a:off x="478302" y="2887682"/>
            <a:ext cx="11127544" cy="3416320"/>
          </a:xfrm>
          <a:prstGeom prst="rect">
            <a:avLst/>
          </a:prstGeom>
          <a:solidFill>
            <a:schemeClr val="bg1"/>
          </a:solidFill>
          <a:effectLst>
            <a:glow rad="228600">
              <a:schemeClr val="accent1">
                <a:satMod val="175000"/>
                <a:alpha val="40000"/>
              </a:schemeClr>
            </a:glow>
          </a:effectLst>
        </p:spPr>
        <p:txBody>
          <a:bodyPr wrap="square">
            <a:spAutoFit/>
          </a:bodyPr>
          <a:lstStyle/>
          <a:p>
            <a:r>
              <a:rPr lang="es-CO" sz="2400" dirty="0"/>
              <a:t>Y ha quedado claro también que las tres profecías mencionadas: Los 2300 días/años. Las Setenta semanas. 490 días/años. Y 1260 días/años, se encuentran dentro de esta profecía, y que se cumplieron exactamente en las fechas establecidas por Dios, sin correrse un año más ni un año menos, de la misma forma, la profecía de los 6000 años de pecado, se cumplirá, con toda seguridad, en la fecha establecida por Dios. </a:t>
            </a:r>
          </a:p>
          <a:p>
            <a:endParaRPr lang="es-CO" sz="2400" dirty="0"/>
          </a:p>
          <a:p>
            <a:r>
              <a:rPr lang="es-CO" sz="2400" dirty="0"/>
              <a:t>Teniendo en cuenta </a:t>
            </a:r>
            <a:r>
              <a:rPr lang="es-CO" sz="2400" dirty="0">
                <a:solidFill>
                  <a:srgbClr val="FF0000"/>
                </a:solidFill>
              </a:rPr>
              <a:t>Números 23.19</a:t>
            </a:r>
            <a:r>
              <a:rPr lang="es-CO" sz="2400" dirty="0"/>
              <a:t>, que dice: “Dios no es hombre, para que mienta, Ni hijo de hombre para que se arrepienta. El dijo, ¿y no hará? Habló, ¿y no lo ejecutará?” </a:t>
            </a:r>
          </a:p>
          <a:p>
            <a:r>
              <a:rPr lang="es-CO" sz="2400" dirty="0"/>
              <a:t>Y </a:t>
            </a:r>
            <a:r>
              <a:rPr lang="es-CO" sz="2400" dirty="0">
                <a:solidFill>
                  <a:srgbClr val="FF0000"/>
                </a:solidFill>
              </a:rPr>
              <a:t>Salmo 89:34 </a:t>
            </a:r>
            <a:r>
              <a:rPr lang="es-CO" sz="2400" dirty="0"/>
              <a:t>: “No olvidaré mi pacto, Ni mudaré lo que ha salido de mis labios”. </a:t>
            </a:r>
          </a:p>
        </p:txBody>
      </p:sp>
    </p:spTree>
    <p:extLst>
      <p:ext uri="{BB962C8B-B14F-4D97-AF65-F5344CB8AC3E}">
        <p14:creationId xmlns:p14="http://schemas.microsoft.com/office/powerpoint/2010/main" val="40624666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effectLst>
            <a:glow rad="228600">
              <a:schemeClr val="accent2">
                <a:satMod val="175000"/>
                <a:alpha val="40000"/>
              </a:schemeClr>
            </a:glow>
          </a:effectLst>
        </p:spPr>
        <p:txBody>
          <a:bodyPr/>
          <a:lstStyle/>
          <a:p>
            <a:pPr algn="ctr"/>
            <a:r>
              <a:rPr lang="es-CO" b="1" dirty="0"/>
              <a:t>Un llamado a toda la iglesia Adventista del Séptimo Día, a nivel mundia</a:t>
            </a:r>
            <a:r>
              <a:rPr lang="es-CO" dirty="0"/>
              <a:t>l.</a:t>
            </a:r>
          </a:p>
        </p:txBody>
      </p:sp>
      <p:sp>
        <p:nvSpPr>
          <p:cNvPr id="3" name="Marcador de contenido 2"/>
          <p:cNvSpPr>
            <a:spLocks noGrp="1"/>
          </p:cNvSpPr>
          <p:nvPr>
            <p:ph idx="1"/>
          </p:nvPr>
        </p:nvSpPr>
        <p:spPr>
          <a:xfrm>
            <a:off x="838200" y="1825624"/>
            <a:ext cx="10515600" cy="4853471"/>
          </a:xfrm>
          <a:solidFill>
            <a:schemeClr val="bg1"/>
          </a:solidFill>
          <a:effectLst>
            <a:glow rad="101600">
              <a:srgbClr val="002060">
                <a:alpha val="60000"/>
              </a:srgbClr>
            </a:glow>
          </a:effectLst>
        </p:spPr>
        <p:txBody>
          <a:bodyPr>
            <a:normAutofit fontScale="85000" lnSpcReduction="20000"/>
          </a:bodyPr>
          <a:lstStyle/>
          <a:p>
            <a:pPr marL="0" indent="0">
              <a:buNone/>
            </a:pPr>
            <a:r>
              <a:rPr lang="es-CO" dirty="0"/>
              <a:t>Lo que revela la Biblia y el Espíritu de Profecía es que estas tres profecías de tiempo que fueron reveladas por Dios a Daniel y al apóstol Juan en el Apocalipsis, y cuyo cumplimiento, paso a paso, fue detallado por el Espíritu Santo a Guillermo Miller, y que aparece en el Conflicto de los Siglos pagina 374, el cumplimiento final, estaba IMPLÍCITO en cada profecía. </a:t>
            </a:r>
          </a:p>
          <a:p>
            <a:pPr marL="0" indent="0">
              <a:buNone/>
            </a:pPr>
            <a:r>
              <a:rPr lang="es-CO" dirty="0"/>
              <a:t>2300 años, del 457, a.C, al 1844 d.C. </a:t>
            </a:r>
          </a:p>
          <a:p>
            <a:pPr marL="0" indent="0">
              <a:buNone/>
            </a:pPr>
            <a:r>
              <a:rPr lang="es-CO" dirty="0"/>
              <a:t>  490 años, del 457, a.C, al      34 d.C.</a:t>
            </a:r>
          </a:p>
          <a:p>
            <a:pPr marL="0" indent="0">
              <a:buNone/>
            </a:pPr>
            <a:r>
              <a:rPr lang="es-CO" dirty="0"/>
              <a:t>1260 años, del 538, d.C, al  1798 d.C. Lo cual ha sido aceptado y enseñado a toda la iglesia. </a:t>
            </a:r>
          </a:p>
          <a:p>
            <a:pPr marL="0" indent="0">
              <a:buNone/>
            </a:pPr>
            <a:endParaRPr lang="es-CO" dirty="0"/>
          </a:p>
          <a:p>
            <a:pPr marL="0" indent="0">
              <a:buNone/>
            </a:pPr>
            <a:r>
              <a:rPr lang="es-CO" dirty="0"/>
              <a:t>De la misma forma, la profecía de los 6000 años de pecado, es una profecía de tiempo, cuya referencia hace mención EGW siete veces en el CS, paginas 12, 572, 609, 714, 717, 718 y 731. Y según el CS, p 375,3, este periodo de tiempo, abarca desde que Adán pecó y se realizó el primer sacrificio en el Edén, hasta la muerte de Cristo en el Calvario en el año 31 de J.C. 4000 mil años. Y desde ese día en adelante, 2000 años, cuyo periodo se vence en el 2031.</a:t>
            </a:r>
          </a:p>
        </p:txBody>
      </p:sp>
    </p:spTree>
    <p:extLst>
      <p:ext uri="{BB962C8B-B14F-4D97-AF65-F5344CB8AC3E}">
        <p14:creationId xmlns:p14="http://schemas.microsoft.com/office/powerpoint/2010/main" val="28395226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circle(in)">
                                      <p:cBhvr>
                                        <p:cTn id="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57810"/>
            <a:ext cx="10515600" cy="6347790"/>
          </a:xfrm>
          <a:solidFill>
            <a:schemeClr val="bg1"/>
          </a:solidFill>
          <a:effectLst>
            <a:glow rad="101600">
              <a:srgbClr val="C00000">
                <a:alpha val="60000"/>
              </a:srgbClr>
            </a:glow>
          </a:effectLst>
        </p:spPr>
        <p:txBody>
          <a:bodyPr>
            <a:normAutofit fontScale="92500" lnSpcReduction="20000"/>
          </a:bodyPr>
          <a:lstStyle/>
          <a:p>
            <a:pPr marL="0" indent="0">
              <a:buNone/>
            </a:pPr>
            <a:r>
              <a:rPr lang="es-CO" dirty="0"/>
              <a:t>Por tanto, aquí se podría decir, lo dicho por Gamaliel, doctor de la ley, registrado en </a:t>
            </a:r>
            <a:r>
              <a:rPr lang="es-CO" dirty="0">
                <a:solidFill>
                  <a:srgbClr val="FF0000"/>
                </a:solidFill>
              </a:rPr>
              <a:t>Hechos 5: 38,39: </a:t>
            </a:r>
            <a:r>
              <a:rPr lang="es-CO" dirty="0"/>
              <a:t> </a:t>
            </a:r>
          </a:p>
          <a:p>
            <a:pPr marL="0" indent="0">
              <a:buNone/>
            </a:pPr>
            <a:r>
              <a:rPr lang="es-CO" dirty="0"/>
              <a:t>“</a:t>
            </a:r>
            <a:r>
              <a:rPr lang="es-CO" dirty="0">
                <a:latin typeface="Agency FB" panose="020B0503020202020204" pitchFamily="34" charset="0"/>
              </a:rPr>
              <a:t>Y ahora os digo: Dejaos de estos hombres, y dejadlos; porque si este consejo o esta obra es de los hombres, se desvanecerá; 39 mas si es de Dios, no la podréis deshacer; no seáis tal vez hallados resistiendo a Dios</a:t>
            </a:r>
            <a:r>
              <a:rPr lang="es-CO" dirty="0"/>
              <a:t>”.</a:t>
            </a:r>
          </a:p>
          <a:p>
            <a:pPr marL="0" indent="0">
              <a:buNone/>
            </a:pPr>
            <a:r>
              <a:rPr lang="es-CO" dirty="0"/>
              <a:t>Como ustedes saben, esto lo decía refiriéndose a la forma como trataban los judíos a los apóstoles por predicar el mensaje que Cristo les había ordenado predicar. Y la situación se repite en 1843/44 con Miller y todos los que aceptaban el mensaje que Dios le inspiraba predicar, incluyendo a EGW y su familia, para mover el corazón de la iglesia a la preparación para el juicio investigador, y la segunda venida de Cristo en 1844, suscitó tal oposición que Dios comisionó ángeles para que los protegieran se sus adversarios, que estaban “resistiendo a Dios”. </a:t>
            </a:r>
          </a:p>
          <a:p>
            <a:pPr marL="0" indent="0">
              <a:buNone/>
            </a:pPr>
            <a:r>
              <a:rPr lang="es-CO" dirty="0"/>
              <a:t>Hoy con sobrada razón podemos repetir las palabras de Gamaliel, cuando la iglesia está llegando a la culminación de su labor para preparar a un pueblo para la culminación de los 6000 años de pecado, en medio de los que están “RESISTIENDO A DIOS”, pero contra viento y marea, este mensaje triunfará, como triunfó el mensaje de los apóstoles y de Guillermo Miller, pues tiene el sello de Dios: “</a:t>
            </a:r>
            <a:r>
              <a:rPr lang="es-CO" b="1" dirty="0">
                <a:latin typeface="Agency FB" panose="020B0503020202020204" pitchFamily="34" charset="0"/>
              </a:rPr>
              <a:t>Dios no es hombre, para que mienta, Ni hijo de hombre para que se arrepienta. El dijo, ¿y no hará? Habló, ¿y no lo ejecutará</a:t>
            </a:r>
            <a:r>
              <a:rPr lang="es-CO" dirty="0"/>
              <a:t>?”    </a:t>
            </a:r>
          </a:p>
        </p:txBody>
      </p:sp>
    </p:spTree>
    <p:extLst>
      <p:ext uri="{BB962C8B-B14F-4D97-AF65-F5344CB8AC3E}">
        <p14:creationId xmlns:p14="http://schemas.microsoft.com/office/powerpoint/2010/main" val="38339474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a:t> </a:t>
            </a:r>
          </a:p>
        </p:txBody>
      </p:sp>
      <p:sp>
        <p:nvSpPr>
          <p:cNvPr id="3" name="Marcador de contenido 2"/>
          <p:cNvSpPr>
            <a:spLocks noGrp="1"/>
          </p:cNvSpPr>
          <p:nvPr>
            <p:ph idx="1"/>
          </p:nvPr>
        </p:nvSpPr>
        <p:spPr>
          <a:xfrm>
            <a:off x="838200" y="365125"/>
            <a:ext cx="8496300" cy="2490617"/>
          </a:xfrm>
        </p:spPr>
        <p:txBody>
          <a:bodyPr>
            <a:normAutofit fontScale="92500" lnSpcReduction="20000"/>
          </a:bodyPr>
          <a:lstStyle/>
          <a:p>
            <a:pPr marL="0" indent="0">
              <a:buNone/>
            </a:pPr>
            <a:r>
              <a:rPr lang="es-CO" dirty="0"/>
              <a:t>Tenemos también el ejemplo del Diluvio, según lo registra el Espíritu de Profecía, en </a:t>
            </a:r>
            <a:r>
              <a:rPr lang="es-CO" dirty="0">
                <a:solidFill>
                  <a:srgbClr val="FF0000"/>
                </a:solidFill>
              </a:rPr>
              <a:t>Patriarcas y Profetas, Capitulo 7</a:t>
            </a:r>
            <a:r>
              <a:rPr lang="es-CO" dirty="0"/>
              <a:t>, “</a:t>
            </a:r>
            <a:r>
              <a:rPr lang="es-CO" u="sng" dirty="0"/>
              <a:t>El Diluvio</a:t>
            </a:r>
            <a:r>
              <a:rPr lang="es-CO" dirty="0"/>
              <a:t>”, donde se registra que “</a:t>
            </a:r>
            <a:r>
              <a:rPr lang="es-CO" i="1" dirty="0">
                <a:latin typeface="Agency FB" panose="020B0503020202020204" pitchFamily="34" charset="0"/>
              </a:rPr>
              <a:t>el Señor, mediante un  santo ángel comunicó a Noé su propósito, y le ordenó que construyese un arca”. Y dijo Jehová: (</a:t>
            </a:r>
            <a:r>
              <a:rPr lang="es-CO" i="1" dirty="0"/>
              <a:t>a Noé</a:t>
            </a:r>
            <a:r>
              <a:rPr lang="es-CO" i="1" dirty="0">
                <a:latin typeface="Agency FB" panose="020B0503020202020204" pitchFamily="34" charset="0"/>
              </a:rPr>
              <a:t>), “No contenderá mi espíritu con el hombre para siempre, porque ciertamente él es carne; mas serán sus días </a:t>
            </a:r>
            <a:r>
              <a:rPr lang="es-CO" i="1" u="sng" dirty="0">
                <a:latin typeface="Agency FB" panose="020B0503020202020204" pitchFamily="34" charset="0"/>
              </a:rPr>
              <a:t>ciento veinte años</a:t>
            </a:r>
            <a:r>
              <a:rPr lang="es-CO" dirty="0"/>
              <a:t>”. Lo cual indica que esta profecía, también fue de tiempo, 120 años.</a:t>
            </a:r>
          </a:p>
          <a:p>
            <a:pPr marL="0" indent="0">
              <a:buNone/>
            </a:pPr>
            <a:endParaRPr lang="es-CO" dirty="0"/>
          </a:p>
        </p:txBody>
      </p:sp>
      <p:pic>
        <p:nvPicPr>
          <p:cNvPr id="4" name="Imagen 3"/>
          <p:cNvPicPr>
            <a:picLocks noChangeAspect="1"/>
          </p:cNvPicPr>
          <p:nvPr/>
        </p:nvPicPr>
        <p:blipFill>
          <a:blip r:embed="rId2"/>
          <a:stretch>
            <a:fillRect/>
          </a:stretch>
        </p:blipFill>
        <p:spPr>
          <a:xfrm>
            <a:off x="9334500" y="562708"/>
            <a:ext cx="2857500" cy="2143125"/>
          </a:xfrm>
          <a:prstGeom prst="rect">
            <a:avLst/>
          </a:prstGeom>
        </p:spPr>
      </p:pic>
      <p:sp>
        <p:nvSpPr>
          <p:cNvPr id="5" name="Rectángulo 4"/>
          <p:cNvSpPr/>
          <p:nvPr/>
        </p:nvSpPr>
        <p:spPr>
          <a:xfrm>
            <a:off x="332935" y="3164681"/>
            <a:ext cx="11526129" cy="3323987"/>
          </a:xfrm>
          <a:prstGeom prst="rect">
            <a:avLst/>
          </a:prstGeom>
          <a:solidFill>
            <a:schemeClr val="bg1"/>
          </a:solidFill>
          <a:effectLst>
            <a:glow rad="228600">
              <a:schemeClr val="accent5">
                <a:satMod val="175000"/>
                <a:alpha val="40000"/>
              </a:schemeClr>
            </a:glow>
          </a:effectLst>
        </p:spPr>
        <p:txBody>
          <a:bodyPr wrap="square">
            <a:spAutoFit/>
          </a:bodyPr>
          <a:lstStyle/>
          <a:p>
            <a:r>
              <a:rPr lang="es-CO" sz="2400" dirty="0"/>
              <a:t>“La sabiduría humana no podría haber ideado una estructura de tanta solidez y durabilidad. Fue Dios el diseñador, y Noé el maestro constructor”. “La construcción de esa estructura fue un proceso lento y trabajoso”. (Ver Heb.11:7).</a:t>
            </a:r>
          </a:p>
          <a:p>
            <a:r>
              <a:rPr lang="es-CO" sz="2400" dirty="0"/>
              <a:t>“Mientras Noé daba al mundo su mensaje de amonestación, </a:t>
            </a:r>
            <a:r>
              <a:rPr lang="es-CO" sz="2400" dirty="0">
                <a:solidFill>
                  <a:srgbClr val="FF0000"/>
                </a:solidFill>
              </a:rPr>
              <a:t>sus obras demostraban su sinceridad</a:t>
            </a:r>
            <a:r>
              <a:rPr lang="es-CO" sz="2400" dirty="0"/>
              <a:t>”. “</a:t>
            </a:r>
            <a:r>
              <a:rPr lang="es-CO" sz="2400" u="sng" dirty="0"/>
              <a:t>Noé, invirtió todo lo que tenía en la construcción del arca</a:t>
            </a:r>
            <a:r>
              <a:rPr lang="es-CO" sz="2400" dirty="0"/>
              <a:t>”. “Mientras sus contemporáneos, no quisieron renunciar a sus pecados”. “</a:t>
            </a:r>
            <a:r>
              <a:rPr lang="es-CO" sz="2400" dirty="0">
                <a:solidFill>
                  <a:srgbClr val="FF0000"/>
                </a:solidFill>
              </a:rPr>
              <a:t>Lo consideraban un fanático, y el mundo se reía del iluso anciano</a:t>
            </a:r>
            <a:r>
              <a:rPr lang="es-CO" sz="2400" dirty="0"/>
              <a:t>”. “</a:t>
            </a:r>
            <a:r>
              <a:rPr lang="es-CO" sz="2400" b="1" u="sng" dirty="0"/>
              <a:t>Afirmaban que si fuera cierto lo que Noé había dicho, los hombres de fama, los sabios, los prudentes y los grandes lo habrían comprendido</a:t>
            </a:r>
            <a:r>
              <a:rPr lang="es-CO" sz="2400" dirty="0"/>
              <a:t>”.</a:t>
            </a:r>
          </a:p>
          <a:p>
            <a:endParaRPr lang="es-CO" dirty="0"/>
          </a:p>
        </p:txBody>
      </p:sp>
    </p:spTree>
    <p:extLst>
      <p:ext uri="{BB962C8B-B14F-4D97-AF65-F5344CB8AC3E}">
        <p14:creationId xmlns:p14="http://schemas.microsoft.com/office/powerpoint/2010/main" val="2465488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50574"/>
            <a:ext cx="10515600" cy="6082748"/>
          </a:xfrm>
          <a:solidFill>
            <a:schemeClr val="bg1"/>
          </a:solidFill>
          <a:effectLst>
            <a:glow rad="101600">
              <a:srgbClr val="7030A0">
                <a:alpha val="60000"/>
              </a:srgbClr>
            </a:glow>
          </a:effectLst>
        </p:spPr>
        <p:txBody>
          <a:bodyPr>
            <a:normAutofit/>
          </a:bodyPr>
          <a:lstStyle/>
          <a:p>
            <a:pPr marL="0" indent="0">
              <a:buNone/>
            </a:pPr>
            <a:r>
              <a:rPr lang="es-CO" dirty="0"/>
              <a:t>Encontramos que los antediluvianos se resistieron a aceptar el mensaje de Noé, aduciendo que no contaba con la aprobación de los “</a:t>
            </a:r>
            <a:r>
              <a:rPr lang="es-CO" dirty="0">
                <a:latin typeface="Agency FB" panose="020B0503020202020204" pitchFamily="34" charset="0"/>
              </a:rPr>
              <a:t>hombres de fama, los sabios, los prudentes y los grandes</a:t>
            </a:r>
            <a:r>
              <a:rPr lang="es-CO" dirty="0"/>
              <a:t>”. Lo mismo sucedió con los apóstoles quienes eran “</a:t>
            </a:r>
            <a:r>
              <a:rPr lang="es-CO" dirty="0">
                <a:latin typeface="Agency FB" panose="020B0503020202020204" pitchFamily="34" charset="0"/>
              </a:rPr>
              <a:t>hombres sin letras e ignorantes</a:t>
            </a:r>
            <a:r>
              <a:rPr lang="es-CO" dirty="0"/>
              <a:t>” </a:t>
            </a:r>
            <a:r>
              <a:rPr lang="es-CO" dirty="0">
                <a:solidFill>
                  <a:srgbClr val="FF0000"/>
                </a:solidFill>
              </a:rPr>
              <a:t>(Hech.4:13). </a:t>
            </a:r>
          </a:p>
          <a:p>
            <a:pPr marL="0" indent="0">
              <a:buNone/>
            </a:pPr>
            <a:r>
              <a:rPr lang="es-CO" dirty="0"/>
              <a:t>Guillermo Miller era un humilde campesino, EGW estudió solamente tres años, y yo soy un humilde miembro de iglesia, no soy un teólogo como lo entiende la iglesia, escasamente he sido anciano de iglesia, pero investigador de la Palabra de Dios, y convencido durante 65 años de lo que dice </a:t>
            </a:r>
            <a:r>
              <a:rPr lang="es-CO" dirty="0">
                <a:solidFill>
                  <a:srgbClr val="FF0000"/>
                </a:solidFill>
              </a:rPr>
              <a:t>(2 Crónicas 20:20), </a:t>
            </a:r>
            <a:r>
              <a:rPr lang="es-CO" dirty="0"/>
              <a:t>“</a:t>
            </a:r>
            <a:r>
              <a:rPr lang="es-CO" dirty="0">
                <a:latin typeface="Agency FB" panose="020B0503020202020204" pitchFamily="34" charset="0"/>
              </a:rPr>
              <a:t>Creed al SEÑOR vuestro Dios, y seréis seguros; creed a sus profetas, y seréis prosperados</a:t>
            </a:r>
            <a:r>
              <a:rPr lang="es-CO" dirty="0"/>
              <a:t>”.</a:t>
            </a:r>
          </a:p>
          <a:p>
            <a:pPr marL="0" indent="0">
              <a:buNone/>
            </a:pPr>
            <a:endParaRPr lang="es-CO" dirty="0"/>
          </a:p>
          <a:p>
            <a:pPr marL="0" indent="0">
              <a:buNone/>
            </a:pPr>
            <a:r>
              <a:rPr lang="es-CO" dirty="0"/>
              <a:t>Con sobrada razón Cristo dijo: “</a:t>
            </a:r>
            <a:r>
              <a:rPr lang="es-CO" dirty="0">
                <a:latin typeface="Agency FB" panose="020B0503020202020204" pitchFamily="34" charset="0"/>
              </a:rPr>
              <a:t>Te alabo, Padre, Señor del cielo y de la tierra, que hayas escondido esto de los sabios y de los entendidos, y lo hayas revelado a los niños.  Sí, Padre, porque así agradó en tus ojos</a:t>
            </a:r>
            <a:r>
              <a:rPr lang="es-CO" dirty="0"/>
              <a:t>” </a:t>
            </a:r>
            <a:r>
              <a:rPr lang="es-CO" dirty="0">
                <a:solidFill>
                  <a:srgbClr val="FF0000"/>
                </a:solidFill>
              </a:rPr>
              <a:t>(Mat.11:25,26).</a:t>
            </a:r>
          </a:p>
          <a:p>
            <a:pPr marL="0" indent="0">
              <a:buNone/>
            </a:pPr>
            <a:endParaRPr lang="es-CO" dirty="0"/>
          </a:p>
        </p:txBody>
      </p:sp>
    </p:spTree>
    <p:extLst>
      <p:ext uri="{BB962C8B-B14F-4D97-AF65-F5344CB8AC3E}">
        <p14:creationId xmlns:p14="http://schemas.microsoft.com/office/powerpoint/2010/main" val="409613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1" y="351692"/>
            <a:ext cx="7757160" cy="2993848"/>
          </a:xfrm>
        </p:spPr>
        <p:txBody>
          <a:bodyPr>
            <a:normAutofit/>
          </a:bodyPr>
          <a:lstStyle/>
          <a:p>
            <a:r>
              <a:rPr lang="es-CO" i="1" dirty="0">
                <a:latin typeface="Agency FB" panose="020B0503020202020204" pitchFamily="34" charset="0"/>
              </a:rPr>
              <a:t>“</a:t>
            </a:r>
            <a:r>
              <a:rPr lang="es-CO" sz="3200" i="1" dirty="0">
                <a:latin typeface="Agency FB" panose="020B0503020202020204" pitchFamily="34" charset="0"/>
              </a:rPr>
              <a:t>Pero Noé se mantuvo como una roca en medio de la Tempestad. Rodeado por el desdén y el ridículo popular, se distinguió por su santa integridad y por su inconmovible fidelidad. Sus palabras iban acompañadas de poder, pues eran la voz de Dios que hablaba a los hombres por medio de su siervo.</a:t>
            </a:r>
            <a:endParaRPr lang="es-CO" i="1" dirty="0">
              <a:latin typeface="Agency FB" panose="020B0503020202020204" pitchFamily="34" charset="0"/>
            </a:endParaRPr>
          </a:p>
        </p:txBody>
      </p:sp>
      <p:pic>
        <p:nvPicPr>
          <p:cNvPr id="2" name="Imagen 1"/>
          <p:cNvPicPr>
            <a:picLocks noChangeAspect="1"/>
          </p:cNvPicPr>
          <p:nvPr/>
        </p:nvPicPr>
        <p:blipFill>
          <a:blip r:embed="rId2"/>
          <a:stretch>
            <a:fillRect/>
          </a:stretch>
        </p:blipFill>
        <p:spPr>
          <a:xfrm>
            <a:off x="9200271" y="97740"/>
            <a:ext cx="2991729" cy="2715797"/>
          </a:xfrm>
          <a:prstGeom prst="rect">
            <a:avLst/>
          </a:prstGeom>
        </p:spPr>
      </p:pic>
      <p:sp>
        <p:nvSpPr>
          <p:cNvPr id="4" name="Rectángulo 3"/>
          <p:cNvSpPr/>
          <p:nvPr/>
        </p:nvSpPr>
        <p:spPr>
          <a:xfrm>
            <a:off x="2827606" y="4026767"/>
            <a:ext cx="9186204" cy="2246769"/>
          </a:xfrm>
          <a:prstGeom prst="rect">
            <a:avLst/>
          </a:prstGeom>
        </p:spPr>
        <p:txBody>
          <a:bodyPr wrap="square">
            <a:spAutoFit/>
          </a:bodyPr>
          <a:lstStyle/>
          <a:p>
            <a:r>
              <a:rPr lang="es-CO" sz="2800" dirty="0"/>
              <a:t>Su relación con Dios le comunicaba la fuerza del poder infinito, mientras que, durante ciento veinte años, su voz solemne anunció a oídos de aquella generación acontecimientos que, en cuanto podía juzgar la sabiduría humana, estaba fuera de toda posibilidad”. </a:t>
            </a:r>
          </a:p>
        </p:txBody>
      </p:sp>
      <p:sp>
        <p:nvSpPr>
          <p:cNvPr id="5" name="Rectángulo 4"/>
          <p:cNvSpPr/>
          <p:nvPr/>
        </p:nvSpPr>
        <p:spPr>
          <a:xfrm>
            <a:off x="9200270" y="2699209"/>
            <a:ext cx="2991729" cy="646331"/>
          </a:xfrm>
          <a:prstGeom prst="rect">
            <a:avLst/>
          </a:prstGeom>
        </p:spPr>
        <p:txBody>
          <a:bodyPr wrap="square">
            <a:spAutoFit/>
          </a:bodyPr>
          <a:lstStyle/>
          <a:p>
            <a:r>
              <a:rPr lang="es-CO" dirty="0"/>
              <a:t>Noé tenía su fe fundada sobre la Palabra de Dios.</a:t>
            </a:r>
          </a:p>
        </p:txBody>
      </p:sp>
      <p:pic>
        <p:nvPicPr>
          <p:cNvPr id="6" name="Imagen 5"/>
          <p:cNvPicPr>
            <a:picLocks noChangeAspect="1"/>
          </p:cNvPicPr>
          <p:nvPr/>
        </p:nvPicPr>
        <p:blipFill>
          <a:blip r:embed="rId3"/>
          <a:stretch>
            <a:fillRect/>
          </a:stretch>
        </p:blipFill>
        <p:spPr>
          <a:xfrm>
            <a:off x="0" y="3693868"/>
            <a:ext cx="2857500" cy="2988286"/>
          </a:xfrm>
          <a:prstGeom prst="rect">
            <a:avLst/>
          </a:prstGeom>
        </p:spPr>
      </p:pic>
    </p:spTree>
    <p:extLst>
      <p:ext uri="{BB962C8B-B14F-4D97-AF65-F5344CB8AC3E}">
        <p14:creationId xmlns:p14="http://schemas.microsoft.com/office/powerpoint/2010/main" val="11697897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62708"/>
            <a:ext cx="10515600" cy="5614255"/>
          </a:xfrm>
          <a:solidFill>
            <a:schemeClr val="bg1"/>
          </a:solidFill>
          <a:effectLst>
            <a:glow rad="228600">
              <a:schemeClr val="accent5">
                <a:satMod val="175000"/>
                <a:alpha val="40000"/>
              </a:schemeClr>
            </a:glow>
          </a:effectLst>
        </p:spPr>
        <p:txBody>
          <a:bodyPr>
            <a:normAutofit lnSpcReduction="10000"/>
          </a:bodyPr>
          <a:lstStyle/>
          <a:p>
            <a:pPr marL="0" indent="0" algn="ctr">
              <a:buNone/>
            </a:pPr>
            <a:r>
              <a:rPr lang="es-CO" dirty="0"/>
              <a:t>Pero, contra toda posibilidad, según la sabiduría humana, lo dicho por Dios a su siervo Noé, y transmitido fielmente al mundo, llegado el tiempo del cumplimiento de los 120 años, toda la tierra fue inundada, y únicamente se salvaron los que escucharon el mensaje de Dios. </a:t>
            </a:r>
            <a:r>
              <a:rPr lang="es-CO" u="sng" dirty="0"/>
              <a:t>No habían estado enfrentándose contra un hombre, sino contra el mismo Dios, quiera era el que había dado el mensaje</a:t>
            </a:r>
            <a:r>
              <a:rPr lang="es-CO" dirty="0"/>
              <a:t>. De la misma forma hoy, los que se oponen al mensaje de los 6000 años de pecado, no se oponen a los mensajeros de Dios, sino al mismo Dios quien fue el originador del mensaje.  </a:t>
            </a:r>
          </a:p>
          <a:p>
            <a:endParaRPr lang="es-CO" dirty="0"/>
          </a:p>
          <a:p>
            <a:pPr marL="0" indent="0" algn="ctr">
              <a:buNone/>
            </a:pPr>
            <a:r>
              <a:rPr lang="es-CO" dirty="0">
                <a:solidFill>
                  <a:srgbClr val="FF0000"/>
                </a:solidFill>
              </a:rPr>
              <a:t>Pregunto: ¿Si contra toda posibilidad, esa profecía se cumplió, que les hace pensar que los 6000 años de pecado, anunciado por Dios a su sierva, EGW, en 1858, no se cumplirá también? Claro que se cumplirá, por que es Palabra de Dios. </a:t>
            </a:r>
          </a:p>
          <a:p>
            <a:endParaRPr lang="es-CO" dirty="0"/>
          </a:p>
        </p:txBody>
      </p:sp>
    </p:spTree>
    <p:extLst>
      <p:ext uri="{BB962C8B-B14F-4D97-AF65-F5344CB8AC3E}">
        <p14:creationId xmlns:p14="http://schemas.microsoft.com/office/powerpoint/2010/main" val="15663659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8052"/>
            <a:ext cx="10515600" cy="2160106"/>
          </a:xfrm>
          <a:solidFill>
            <a:schemeClr val="bg1"/>
          </a:solidFill>
          <a:effectLst>
            <a:glow rad="101600">
              <a:srgbClr val="C00000">
                <a:alpha val="60000"/>
              </a:srgbClr>
            </a:glow>
          </a:effectLst>
        </p:spPr>
        <p:txBody>
          <a:bodyPr>
            <a:normAutofit lnSpcReduction="10000"/>
          </a:bodyPr>
          <a:lstStyle/>
          <a:p>
            <a:pPr marL="0" indent="0" algn="ctr">
              <a:buNone/>
            </a:pPr>
            <a:r>
              <a:rPr lang="es-CO" dirty="0"/>
              <a:t>“Pero Noé se mantuvo como una roca en medio de la Tempestad”, dice el registro sagrado. ¿Y porqué estaba Noé tan seguro del mensaje que predicaba?. Sencillamente porque Él había visto al ángel, y había escuchado la voz de Dios a través del ángel, que lo comisionaba para realizar esta labor, de predicar, y construir un medio de salvación, para que todo el que lo escuchara pudiera salvarse. </a:t>
            </a:r>
          </a:p>
          <a:p>
            <a:endParaRPr lang="es-CO" dirty="0"/>
          </a:p>
        </p:txBody>
      </p:sp>
      <p:sp>
        <p:nvSpPr>
          <p:cNvPr id="4" name="Rectángulo 3"/>
          <p:cNvSpPr/>
          <p:nvPr/>
        </p:nvSpPr>
        <p:spPr>
          <a:xfrm>
            <a:off x="463826" y="4180344"/>
            <a:ext cx="11264348" cy="2677656"/>
          </a:xfrm>
          <a:prstGeom prst="rect">
            <a:avLst/>
          </a:prstGeom>
          <a:solidFill>
            <a:schemeClr val="bg1"/>
          </a:solidFill>
          <a:effectLst>
            <a:glow rad="101600">
              <a:srgbClr val="C00000">
                <a:alpha val="60000"/>
              </a:srgbClr>
            </a:glow>
          </a:effectLst>
        </p:spPr>
        <p:txBody>
          <a:bodyPr wrap="square">
            <a:spAutoFit/>
          </a:bodyPr>
          <a:lstStyle/>
          <a:p>
            <a:pPr algn="ctr"/>
            <a:r>
              <a:rPr lang="es-CO" sz="2400" dirty="0"/>
              <a:t>De la misma forma hoy, el mensaje de los 6000 años de pecado, está basado en una roca solida, la Palabra de Dios, de la cual no hay un asidero para retractarse. </a:t>
            </a:r>
            <a:r>
              <a:rPr lang="es-CO" sz="2400" u="sng" dirty="0"/>
              <a:t>Y así como Noé, los apóstoles, EGW y la iglesia de hoy</a:t>
            </a:r>
            <a:r>
              <a:rPr lang="es-CO" sz="2400" dirty="0"/>
              <a:t>: </a:t>
            </a:r>
            <a:r>
              <a:rPr lang="es-CO" sz="2400" b="1" dirty="0">
                <a:latin typeface="Agency FB" panose="020B0503020202020204" pitchFamily="34" charset="0"/>
              </a:rPr>
              <a:t>“La mayor necesidad del mundo es la de hombres que no se vendan ni se compren; hombres que sean sinceros y honrados en lo más íntimo de sus almas: hombres que no teman dar al pecado el nombre que le corresponde; hombres cuya conciencia sea tan leal al deber como la brújula al polo; hombres que se mantengan de parte de la justicia aunque se desplomen los cielos</a:t>
            </a:r>
            <a:r>
              <a:rPr lang="es-CO" sz="2400" dirty="0"/>
              <a:t>". </a:t>
            </a:r>
            <a:r>
              <a:rPr lang="es-CO" sz="2400" b="1" dirty="0"/>
              <a:t>Educación Pág. 54. </a:t>
            </a:r>
          </a:p>
        </p:txBody>
      </p:sp>
      <p:pic>
        <p:nvPicPr>
          <p:cNvPr id="5" name="Imagen 4"/>
          <p:cNvPicPr>
            <a:picLocks noChangeAspect="1"/>
          </p:cNvPicPr>
          <p:nvPr/>
        </p:nvPicPr>
        <p:blipFill>
          <a:blip r:embed="rId2"/>
          <a:stretch>
            <a:fillRect/>
          </a:stretch>
        </p:blipFill>
        <p:spPr>
          <a:xfrm>
            <a:off x="4669412" y="2643484"/>
            <a:ext cx="2853175" cy="1432684"/>
          </a:xfrm>
          <a:prstGeom prst="rect">
            <a:avLst/>
          </a:prstGeom>
        </p:spPr>
      </p:pic>
      <p:pic>
        <p:nvPicPr>
          <p:cNvPr id="6" name="Imagen 5"/>
          <p:cNvPicPr>
            <a:picLocks noChangeAspect="1"/>
          </p:cNvPicPr>
          <p:nvPr/>
        </p:nvPicPr>
        <p:blipFill>
          <a:blip r:embed="rId3"/>
          <a:stretch>
            <a:fillRect/>
          </a:stretch>
        </p:blipFill>
        <p:spPr>
          <a:xfrm>
            <a:off x="930965" y="2643484"/>
            <a:ext cx="2859272" cy="1432684"/>
          </a:xfrm>
          <a:prstGeom prst="rect">
            <a:avLst/>
          </a:prstGeom>
        </p:spPr>
      </p:pic>
      <p:pic>
        <p:nvPicPr>
          <p:cNvPr id="7" name="Imagen 6"/>
          <p:cNvPicPr>
            <a:picLocks noChangeAspect="1"/>
          </p:cNvPicPr>
          <p:nvPr/>
        </p:nvPicPr>
        <p:blipFill>
          <a:blip r:embed="rId4"/>
          <a:stretch>
            <a:fillRect/>
          </a:stretch>
        </p:blipFill>
        <p:spPr>
          <a:xfrm>
            <a:off x="8409573" y="2612909"/>
            <a:ext cx="2847079" cy="1432684"/>
          </a:xfrm>
          <a:prstGeom prst="rect">
            <a:avLst/>
          </a:prstGeom>
        </p:spPr>
      </p:pic>
    </p:spTree>
    <p:extLst>
      <p:ext uri="{BB962C8B-B14F-4D97-AF65-F5344CB8AC3E}">
        <p14:creationId xmlns:p14="http://schemas.microsoft.com/office/powerpoint/2010/main" val="377081718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6600" b="1" dirty="0"/>
              <a:t>El llamado a despertar </a:t>
            </a:r>
          </a:p>
        </p:txBody>
      </p:sp>
      <p:sp>
        <p:nvSpPr>
          <p:cNvPr id="3" name="Marcador de contenido 2"/>
          <p:cNvSpPr>
            <a:spLocks noGrp="1"/>
          </p:cNvSpPr>
          <p:nvPr>
            <p:ph idx="1"/>
          </p:nvPr>
        </p:nvSpPr>
        <p:spPr>
          <a:xfrm>
            <a:off x="838200" y="1825624"/>
            <a:ext cx="10515600" cy="4884665"/>
          </a:xfrm>
          <a:solidFill>
            <a:schemeClr val="bg1"/>
          </a:solidFill>
          <a:effectLst>
            <a:glow rad="101600">
              <a:srgbClr val="C00000">
                <a:alpha val="60000"/>
              </a:srgbClr>
            </a:glow>
          </a:effectLst>
        </p:spPr>
        <p:txBody>
          <a:bodyPr>
            <a:normAutofit fontScale="85000" lnSpcReduction="10000"/>
          </a:bodyPr>
          <a:lstStyle/>
          <a:p>
            <a:pPr marL="0" indent="0" algn="ctr">
              <a:buNone/>
            </a:pPr>
            <a:r>
              <a:rPr lang="es-CO" dirty="0"/>
              <a:t>La obra está terminando rápidamente, y por todas partes la maldad aumenta. Tenemos solamente un corto tiempo para trabajar. Despertémonos del sueño espiritual, y consagremos todo lo que tenemos y somos al Señor. Su Espíritu permanecerá con los verdaderos misioneros, dotándolos de poder para el servicio. </a:t>
            </a:r>
            <a:r>
              <a:rPr lang="es-CO" dirty="0">
                <a:solidFill>
                  <a:srgbClr val="FF0000"/>
                </a:solidFill>
              </a:rPr>
              <a:t>(Southern Watchman, 9 de abril de 1903.) </a:t>
            </a:r>
          </a:p>
          <a:p>
            <a:endParaRPr lang="es-CO" dirty="0"/>
          </a:p>
          <a:p>
            <a:pPr marL="0" indent="0" algn="ctr">
              <a:buNone/>
            </a:pPr>
            <a:r>
              <a:rPr lang="es-CO" dirty="0"/>
              <a:t>Despertad, hermanos y hermanas, despertad. No continuéis durmiendo. "¿Por qué estáis todo el día ociosos?" Jesús os llama diciendo: "Ve hoy a trabajar en mi viña." Todo el que haya recibido el Espíritu Santo lo manifestará; pues empleará todas sus facultades en el servicio más activo. Todos los que reciben en verdad a Cristo por la fe, trabajarán. Sienten una gran preocupación por las almas. </a:t>
            </a:r>
            <a:r>
              <a:rPr lang="es-CO" u="sng" dirty="0"/>
              <a:t>Dios llama ahora a todo el que tenga un conocimiento de la verdad, a todo el que sea depositario de la sagrada verdad, a levantarse e impartir la luz del cielo a los demás. </a:t>
            </a:r>
          </a:p>
          <a:p>
            <a:pPr marL="0" indent="0" algn="ctr">
              <a:buNone/>
            </a:pPr>
            <a:r>
              <a:rPr lang="es-CO" dirty="0">
                <a:solidFill>
                  <a:srgbClr val="FF0000"/>
                </a:solidFill>
              </a:rPr>
              <a:t>(Review and Herald, 6 de diciembre de 1893.) SERVICIO CRISTIANO EFICAZ . Cap. El despertar. </a:t>
            </a:r>
          </a:p>
          <a:p>
            <a:endParaRPr lang="es-CO" dirty="0">
              <a:solidFill>
                <a:srgbClr val="FF0000"/>
              </a:solidFill>
            </a:endParaRPr>
          </a:p>
          <a:p>
            <a:endParaRPr lang="es-CO" dirty="0"/>
          </a:p>
        </p:txBody>
      </p:sp>
    </p:spTree>
    <p:extLst>
      <p:ext uri="{BB962C8B-B14F-4D97-AF65-F5344CB8AC3E}">
        <p14:creationId xmlns:p14="http://schemas.microsoft.com/office/powerpoint/2010/main" val="12228612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36098"/>
            <a:ext cx="10515600" cy="6147582"/>
          </a:xfrm>
          <a:solidFill>
            <a:schemeClr val="bg1"/>
          </a:solidFill>
          <a:effectLst>
            <a:glow rad="101600">
              <a:schemeClr val="accent5">
                <a:satMod val="175000"/>
                <a:alpha val="40000"/>
              </a:schemeClr>
            </a:glow>
          </a:effectLst>
        </p:spPr>
        <p:txBody>
          <a:bodyPr>
            <a:normAutofit fontScale="92500" lnSpcReduction="10000"/>
          </a:bodyPr>
          <a:lstStyle/>
          <a:p>
            <a:pPr marL="0" indent="0">
              <a:buNone/>
            </a:pPr>
            <a:r>
              <a:rPr lang="es-CO" dirty="0"/>
              <a:t>Los ángeles del cielo han esperado por mucho tiempo la colaboración de los agentes humanos -de los miembros de la iglesia- en la gran obra que debe hacerse. Ellos os están esperando. </a:t>
            </a:r>
            <a:r>
              <a:rPr lang="es-CO" dirty="0">
                <a:solidFill>
                  <a:srgbClr val="FF0000"/>
                </a:solidFill>
              </a:rPr>
              <a:t>(Joyas de los Testimonios, tomo 3, pág. 308.) </a:t>
            </a:r>
          </a:p>
          <a:p>
            <a:endParaRPr lang="es-CO" dirty="0"/>
          </a:p>
          <a:p>
            <a:pPr marL="0" indent="0">
              <a:buNone/>
            </a:pPr>
            <a:r>
              <a:rPr lang="es-CO" dirty="0"/>
              <a:t>Muchos, muchos están aproximándose al día de Dios sin hacer nada, rehusando las responsabilidades, y como resultado son enanos espirituales. En lo que concierne a la obra de Dios, las páginas de la historia de su vida presentan un registro doloroso. Son árboles en el jardín de Dios, pero sólo son una molestia en el terreno, y oscurecen con sus copas improductivas el terreno que árboles fructíferos podrían haber ocupado. </a:t>
            </a:r>
            <a:r>
              <a:rPr lang="es-CO" dirty="0">
                <a:solidFill>
                  <a:srgbClr val="FF0000"/>
                </a:solidFill>
              </a:rPr>
              <a:t>(Review and Herald, 22 de mayo de 1888.) </a:t>
            </a:r>
          </a:p>
          <a:p>
            <a:endParaRPr lang="es-CO" dirty="0"/>
          </a:p>
          <a:p>
            <a:pPr marL="0" indent="0">
              <a:buNone/>
            </a:pPr>
            <a:r>
              <a:rPr lang="es-CO" dirty="0"/>
              <a:t>Hay peligro para los que hacen poco o nada para Cristo. La gracia de Dios no permanecerá largo tiempo en el alma de aquel que, teniendo grandes privilegios y oportunidades, permanece en silencio. </a:t>
            </a:r>
            <a:r>
              <a:rPr lang="es-CO" dirty="0">
                <a:solidFill>
                  <a:srgbClr val="FF0000"/>
                </a:solidFill>
              </a:rPr>
              <a:t>(Review and Herald, 22 de agosto de 1899.) </a:t>
            </a:r>
          </a:p>
          <a:p>
            <a:endParaRPr lang="es-CO" dirty="0"/>
          </a:p>
        </p:txBody>
      </p:sp>
    </p:spTree>
    <p:extLst>
      <p:ext uri="{BB962C8B-B14F-4D97-AF65-F5344CB8AC3E}">
        <p14:creationId xmlns:p14="http://schemas.microsoft.com/office/powerpoint/2010/main" val="32752739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effectLst>
            <a:glow rad="228600">
              <a:schemeClr val="accent5">
                <a:satMod val="175000"/>
                <a:alpha val="40000"/>
              </a:schemeClr>
            </a:glow>
          </a:effectLst>
        </p:spPr>
        <p:txBody>
          <a:bodyPr>
            <a:normAutofit/>
          </a:bodyPr>
          <a:lstStyle/>
          <a:p>
            <a:r>
              <a:rPr lang="es-CO" sz="6600" dirty="0"/>
              <a:t>CONCLUCIÓN</a:t>
            </a:r>
          </a:p>
        </p:txBody>
      </p:sp>
      <p:sp>
        <p:nvSpPr>
          <p:cNvPr id="3" name="Marcador de contenido 2"/>
          <p:cNvSpPr>
            <a:spLocks noGrp="1"/>
          </p:cNvSpPr>
          <p:nvPr>
            <p:ph idx="1"/>
          </p:nvPr>
        </p:nvSpPr>
        <p:spPr>
          <a:xfrm>
            <a:off x="838200" y="1825625"/>
            <a:ext cx="7771228" cy="2929255"/>
          </a:xfrm>
        </p:spPr>
        <p:txBody>
          <a:bodyPr>
            <a:normAutofit fontScale="92500" lnSpcReduction="20000"/>
          </a:bodyPr>
          <a:lstStyle/>
          <a:p>
            <a:pPr marL="0" indent="0">
              <a:buNone/>
            </a:pPr>
            <a:endParaRPr lang="es-CO" dirty="0"/>
          </a:p>
          <a:p>
            <a:pPr marL="0" indent="0">
              <a:buNone/>
            </a:pPr>
            <a:r>
              <a:rPr lang="es-CO" dirty="0"/>
              <a:t>Pronto el tiempo de gracia terminará para siempre, y muchos se perderán por su negligencia, he incredulidad. Como sucedió en el diluvio, que de 100 millones de personas que posiblemente existían en ese tiempo, solamente 8 decidieron ingresar al arca, que con tanto esfuerzo fu construida, muriendo ahogadas 99´millones. 999.992. que aunque después clamaban, por salvación, la puerta de la gracia ya se había cerrado para ellos.  </a:t>
            </a:r>
          </a:p>
          <a:p>
            <a:endParaRPr lang="es-CO" dirty="0"/>
          </a:p>
        </p:txBody>
      </p:sp>
      <p:pic>
        <p:nvPicPr>
          <p:cNvPr id="5" name="Imagen 4"/>
          <p:cNvPicPr>
            <a:picLocks noChangeAspect="1"/>
          </p:cNvPicPr>
          <p:nvPr/>
        </p:nvPicPr>
        <p:blipFill>
          <a:blip r:embed="rId2"/>
          <a:stretch>
            <a:fillRect/>
          </a:stretch>
        </p:blipFill>
        <p:spPr>
          <a:xfrm>
            <a:off x="8709440" y="1825624"/>
            <a:ext cx="2847975" cy="2929256"/>
          </a:xfrm>
          <a:prstGeom prst="rect">
            <a:avLst/>
          </a:prstGeom>
        </p:spPr>
      </p:pic>
      <p:sp>
        <p:nvSpPr>
          <p:cNvPr id="6" name="Rectángulo 5"/>
          <p:cNvSpPr/>
          <p:nvPr/>
        </p:nvSpPr>
        <p:spPr>
          <a:xfrm>
            <a:off x="965981" y="5016427"/>
            <a:ext cx="10591433" cy="1938992"/>
          </a:xfrm>
          <a:prstGeom prst="rect">
            <a:avLst/>
          </a:prstGeom>
          <a:solidFill>
            <a:schemeClr val="bg1"/>
          </a:solidFill>
          <a:effectLst>
            <a:glow rad="101600">
              <a:schemeClr val="accent5">
                <a:satMod val="175000"/>
                <a:alpha val="40000"/>
              </a:schemeClr>
            </a:glow>
          </a:effectLst>
        </p:spPr>
        <p:txBody>
          <a:bodyPr wrap="square">
            <a:spAutoFit/>
          </a:bodyPr>
          <a:lstStyle/>
          <a:p>
            <a:r>
              <a:rPr lang="es-CO" sz="2400" dirty="0"/>
              <a:t>Considera, aunque sea por un momento nada más. Cuanto te ama Dios. Cristo dio su vida para salvarte. La profecía indica que el tiempo ya casi esta agotado. Mi llamado es que aproveches este corto tiempo que queda todavía, no seas remiso al llamado del </a:t>
            </a:r>
            <a:r>
              <a:rPr lang="es-CO" sz="2400"/>
              <a:t>ES, y </a:t>
            </a:r>
            <a:r>
              <a:rPr lang="es-CO" sz="2400" dirty="0"/>
              <a:t>entregues tu vida a Cristo. Yo estaré orando para que así sea, Amen. </a:t>
            </a:r>
          </a:p>
        </p:txBody>
      </p:sp>
    </p:spTree>
    <p:extLst>
      <p:ext uri="{BB962C8B-B14F-4D97-AF65-F5344CB8AC3E}">
        <p14:creationId xmlns:p14="http://schemas.microsoft.com/office/powerpoint/2010/main" val="20748731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3284</TotalTime>
  <Words>3897</Words>
  <Application>Microsoft Office PowerPoint</Application>
  <PresentationFormat>Panorámica</PresentationFormat>
  <Paragraphs>146</Paragraphs>
  <Slides>22</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22</vt:i4>
      </vt:variant>
    </vt:vector>
  </HeadingPairs>
  <TitlesOfParts>
    <vt:vector size="27" baseType="lpstr">
      <vt:lpstr>Agency FB</vt:lpstr>
      <vt:lpstr>Arial</vt:lpstr>
      <vt:lpstr>Calibri</vt:lpstr>
      <vt:lpstr>Calibri Light</vt:lpstr>
      <vt:lpstr>Tema de Office</vt:lpstr>
      <vt:lpstr>TRES PROFECIAS DE TIEMPO DENTRO DE OTRA PROFECÍA</vt:lpstr>
      <vt:lpstr>Presentación de PowerPoint</vt:lpstr>
      <vt:lpstr>Dios promete revelar sus secretos a sus hijos</vt:lpstr>
      <vt:lpstr>Presentación de PowerPoint</vt:lpstr>
      <vt:lpstr>Presentación de PowerPoint</vt:lpstr>
      <vt:lpstr>La gran controversia entre Cristo y Satanás, sostenida desde hace cerca de seis mil años está por terminar. CS. 572.1.  </vt:lpstr>
      <vt:lpstr>Citas registradas en el cronograma de los 6000 años, y las tres profecía de tiempo que están dentro de ella </vt:lpstr>
      <vt:lpstr>Presentación de PowerPoint</vt:lpstr>
      <vt:lpstr>Presentación de PowerPoint</vt:lpstr>
      <vt:lpstr>Presentación de PowerPoint</vt:lpstr>
      <vt:lpstr>Presentación de PowerPoint</vt:lpstr>
      <vt:lpstr>Presentación de PowerPoint</vt:lpstr>
      <vt:lpstr>Un llamado a toda la iglesia Adventista del Séptimo Día, a nivel mundial.</vt:lpstr>
      <vt:lpstr>Presentación de PowerPoint</vt:lpstr>
      <vt:lpstr> </vt:lpstr>
      <vt:lpstr>Presentación de PowerPoint</vt:lpstr>
      <vt:lpstr>Presentación de PowerPoint</vt:lpstr>
      <vt:lpstr>Presentación de PowerPoint</vt:lpstr>
      <vt:lpstr>Presentación de PowerPoint</vt:lpstr>
      <vt:lpstr>El llamado a despertar </vt:lpstr>
      <vt:lpstr>Presentación de PowerPoint</vt:lpstr>
      <vt:lpstr>CONCLUCIÓN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TRES PROFECIAS DE TIEMPO DENTRO DE UNA</dc:title>
  <dc:creator>Usuario</dc:creator>
  <cp:lastModifiedBy>Usuario</cp:lastModifiedBy>
  <cp:revision>260</cp:revision>
  <dcterms:created xsi:type="dcterms:W3CDTF">2016-12-09T03:21:34Z</dcterms:created>
  <dcterms:modified xsi:type="dcterms:W3CDTF">2016-12-30T00:18:25Z</dcterms:modified>
</cp:coreProperties>
</file>